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x="12192000" cy="6858000"/>
  <p:notesSz cx="12192000" cy="6858000"/>
  <p:embeddedFontLst>
    <p:embeddedFont>
      <p:font typeface="PTPTMF+ArialMT"/>
      <p:regular r:id="rId34"/>
    </p:embeddedFont>
    <p:embeddedFont>
      <p:font typeface="MLTGPR+Arial-BoldMT"/>
      <p:regular r:id="rId35"/>
    </p:embeddedFont>
    <p:embeddedFont>
      <p:font typeface="VOTKBU+Arial-BoldItalicMT"/>
      <p:regular r:id="rId36"/>
    </p:embeddedFont>
    <p:embeddedFont>
      <p:font typeface="MVPGWG+Arial-ItalicMT"/>
      <p:regular r:id="rId3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slide" Target="slides/slide24.xml" /><Relationship Id="rId3" Type="http://schemas.openxmlformats.org/officeDocument/2006/relationships/viewProps" Target="viewProps.xml" /><Relationship Id="rId30" Type="http://schemas.openxmlformats.org/officeDocument/2006/relationships/slide" Target="slides/slide25.xml" /><Relationship Id="rId31" Type="http://schemas.openxmlformats.org/officeDocument/2006/relationships/slide" Target="slides/slide26.xml" /><Relationship Id="rId32" Type="http://schemas.openxmlformats.org/officeDocument/2006/relationships/slide" Target="slides/slide27.xml" /><Relationship Id="rId33" Type="http://schemas.openxmlformats.org/officeDocument/2006/relationships/slide" Target="slides/slide28.xml" /><Relationship Id="rId34" Type="http://schemas.openxmlformats.org/officeDocument/2006/relationships/font" Target="fonts/font1.fntdata" /><Relationship Id="rId35" Type="http://schemas.openxmlformats.org/officeDocument/2006/relationships/font" Target="fonts/font2.fntdata" /><Relationship Id="rId36" Type="http://schemas.openxmlformats.org/officeDocument/2006/relationships/font" Target="fonts/font3.fntdata" /><Relationship Id="rId37" Type="http://schemas.openxmlformats.org/officeDocument/2006/relationships/font" Target="fonts/font4.fntdata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https://www.youtube.com/channel/UCce5ZKOWYBU9wly-iYJKC0Q" TargetMode="External" /><Relationship Id="rId3" Type="http://schemas.openxmlformats.org/officeDocument/2006/relationships/image" Target="../media/image17.png" /><Relationship Id="rId4" Type="http://schemas.openxmlformats.org/officeDocument/2006/relationships/hyperlink" Target="https://twitter.com/VizioConsulting" TargetMode="External" /><Relationship Id="rId5" Type="http://schemas.openxmlformats.org/officeDocument/2006/relationships/hyperlink" Target="https://www.linkedin.com/company/vizio-consulting-inc/" TargetMode="External" /><Relationship Id="rId6" Type="http://schemas.openxmlformats.org/officeDocument/2006/relationships/hyperlink" Target="https://www.youtube.com/channel/UCce5ZKOWYBU9wly-iYJKC0Q/featured" TargetMode="Externa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Relationship Id="rId3" Type="http://schemas.openxmlformats.org/officeDocument/2006/relationships/hyperlink" Target="https://www.sap.com/canada/products/cloud-analytics/features.html" TargetMode="Externa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5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6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7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8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Relationship Id="rId3" Type="http://schemas.openxmlformats.org/officeDocument/2006/relationships/hyperlink" Target="http://www.vizioconsulting.com/" TargetMode="Externa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71159" y="3470290"/>
            <a:ext cx="6852089" cy="14674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2b2b2b"/>
                </a:solidFill>
                <a:latin typeface="PTPTMF+ArialMT"/>
                <a:cs typeface="PTPTMF+ArialMT"/>
              </a:rPr>
              <a:t>Asset</a:t>
            </a:r>
            <a:r>
              <a:rPr dirty="0" sz="3200" spc="88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2b2b2b"/>
                </a:solidFill>
                <a:latin typeface="PTPTMF+ArialMT"/>
                <a:cs typeface="PTPTMF+ArialMT"/>
              </a:rPr>
              <a:t>Management</a:t>
            </a:r>
            <a:r>
              <a:rPr dirty="0" sz="3200" spc="50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2b2b2b"/>
                </a:solidFill>
                <a:latin typeface="PTPTMF+ArialMT"/>
                <a:cs typeface="PTPTMF+ArialMT"/>
              </a:rPr>
              <a:t>Planning</a:t>
            </a:r>
            <a:r>
              <a:rPr dirty="0" sz="3200" spc="76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2b2b2b"/>
                </a:solidFill>
                <a:latin typeface="PTPTMF+ArialMT"/>
                <a:cs typeface="PTPTMF+ArialMT"/>
              </a:rPr>
              <a:t>&amp;</a:t>
            </a:r>
            <a:r>
              <a:rPr dirty="0" sz="3200" spc="82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2b2b2b"/>
                </a:solidFill>
                <a:latin typeface="PTPTMF+ArialMT"/>
                <a:cs typeface="PTPTMF+ArialMT"/>
              </a:rPr>
              <a:t>Asset</a:t>
            </a:r>
          </a:p>
          <a:p>
            <a:pPr marL="0" marR="0">
              <a:lnSpc>
                <a:spcPts val="3575"/>
              </a:lnSpc>
              <a:spcBef>
                <a:spcPts val="214"/>
              </a:spcBef>
              <a:spcAft>
                <a:spcPts val="0"/>
              </a:spcAft>
            </a:pPr>
            <a:r>
              <a:rPr dirty="0" sz="3200">
                <a:solidFill>
                  <a:srgbClr val="2b2b2b"/>
                </a:solidFill>
                <a:latin typeface="PTPTMF+ArialMT"/>
                <a:cs typeface="PTPTMF+ArialMT"/>
              </a:rPr>
              <a:t>Retirement</a:t>
            </a:r>
            <a:r>
              <a:rPr dirty="0" sz="3200" spc="83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2b2b2b"/>
                </a:solidFill>
                <a:latin typeface="PTPTMF+ArialMT"/>
                <a:cs typeface="PTPTMF+ArialMT"/>
              </a:rPr>
              <a:t>Obligation</a:t>
            </a:r>
            <a:r>
              <a:rPr dirty="0" sz="3200" spc="8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2b2b2b"/>
                </a:solidFill>
                <a:latin typeface="PTPTMF+ArialMT"/>
                <a:cs typeface="PTPTMF+ArialMT"/>
              </a:rPr>
              <a:t>Management</a:t>
            </a:r>
          </a:p>
          <a:p>
            <a:pPr marL="0" marR="0">
              <a:lnSpc>
                <a:spcPts val="3575"/>
              </a:lnSpc>
              <a:spcBef>
                <a:spcPts val="264"/>
              </a:spcBef>
              <a:spcAft>
                <a:spcPts val="0"/>
              </a:spcAft>
            </a:pPr>
            <a:r>
              <a:rPr dirty="0" sz="3200">
                <a:solidFill>
                  <a:srgbClr val="2b2b2b"/>
                </a:solidFill>
                <a:latin typeface="PTPTMF+ArialMT"/>
                <a:cs typeface="PTPTMF+ArialMT"/>
              </a:rPr>
              <a:t>Using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71159" y="4933329"/>
            <a:ext cx="5094227" cy="492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2b2b2b"/>
                </a:solidFill>
                <a:latin typeface="PTPTMF+ArialMT"/>
                <a:cs typeface="PTPTMF+ArialMT"/>
              </a:rPr>
              <a:t>SAP</a:t>
            </a:r>
            <a:r>
              <a:rPr dirty="0" sz="3200" spc="86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2b2b2b"/>
                </a:solidFill>
                <a:latin typeface="PTPTMF+ArialMT"/>
                <a:cs typeface="PTPTMF+ArialMT"/>
              </a:rPr>
              <a:t>Analytics</a:t>
            </a:r>
            <a:r>
              <a:rPr dirty="0" sz="3200" spc="8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2b2b2b"/>
                </a:solidFill>
                <a:latin typeface="PTPTMF+ArialMT"/>
                <a:cs typeface="PTPTMF+ArialMT"/>
              </a:rPr>
              <a:t>Cloud</a:t>
            </a:r>
            <a:r>
              <a:rPr dirty="0" sz="3200" spc="86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2b2b2b"/>
                </a:solidFill>
                <a:latin typeface="PTPTMF+ArialMT"/>
                <a:cs typeface="PTPTMF+ArialMT"/>
              </a:rPr>
              <a:t>(SAC)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641548" y="3544550"/>
            <a:ext cx="3045174" cy="5488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ffffff"/>
                </a:solidFill>
                <a:latin typeface="MLTGPR+Arial-BoldMT"/>
                <a:cs typeface="MLTGPR+Arial-BoldMT"/>
              </a:rPr>
              <a:t>LIVE</a:t>
            </a:r>
            <a:r>
              <a:rPr dirty="0" sz="3600" spc="97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ffffff"/>
                </a:solidFill>
                <a:latin typeface="MLTGPR+Arial-BoldMT"/>
                <a:cs typeface="MLTGPR+Arial-BoldMT"/>
              </a:rPr>
              <a:t>DEMO</a:t>
            </a:r>
            <a:r>
              <a:rPr dirty="0" sz="3600" spc="9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ffffff"/>
                </a:solidFill>
                <a:latin typeface="MLTGPR+Arial-BoldMT"/>
                <a:cs typeface="MLTGPR+Arial-BoldMT"/>
              </a:rPr>
              <a:t>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413173" y="6394371"/>
            <a:ext cx="321915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2b2b2b"/>
                </a:solidFill>
                <a:latin typeface="MLTGPR+Arial-BoldMT"/>
                <a:cs typeface="MLTGPR+Arial-BoldMT"/>
              </a:rPr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153025" y="3300710"/>
            <a:ext cx="2461721" cy="5488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ffffff"/>
                </a:solidFill>
                <a:latin typeface="MLTGPR+Arial-BoldMT"/>
                <a:cs typeface="MLTGPR+Arial-BoldMT"/>
              </a:rPr>
              <a:t>Section</a:t>
            </a:r>
            <a:r>
              <a:rPr dirty="0" sz="3600" spc="9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ffffff"/>
                </a:solidFill>
                <a:latin typeface="MLTGPR+Arial-BoldMT"/>
                <a:cs typeface="MLTGPR+Arial-BoldMT"/>
              </a:rPr>
              <a:t>3</a:t>
            </a:r>
            <a:r>
              <a:rPr dirty="0" sz="3600" spc="97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ffffff"/>
                </a:solidFill>
                <a:latin typeface="MLTGPR+Arial-BoldMT"/>
                <a:cs typeface="MLTGPR+Arial-BoldMT"/>
              </a:rPr>
              <a:t>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69206" y="3845941"/>
            <a:ext cx="10238070" cy="492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ffff"/>
                </a:solidFill>
                <a:latin typeface="MLTGPR+Arial-BoldMT"/>
                <a:cs typeface="MLTGPR+Arial-BoldMT"/>
              </a:rPr>
              <a:t>DEMO</a:t>
            </a:r>
            <a:r>
              <a:rPr dirty="0" sz="3200" spc="8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MLTGPR+Arial-BoldMT"/>
                <a:cs typeface="MLTGPR+Arial-BoldMT"/>
              </a:rPr>
              <a:t>2</a:t>
            </a:r>
            <a:r>
              <a:rPr dirty="0" sz="3200" spc="977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MLTGPR+Arial-BoldMT"/>
                <a:cs typeface="MLTGPR+Arial-BoldMT"/>
              </a:rPr>
              <a:t>-</a:t>
            </a:r>
            <a:r>
              <a:rPr dirty="0" sz="3200" spc="8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MLTGPR+Arial-BoldMT"/>
                <a:cs typeface="MLTGPR+Arial-BoldMT"/>
              </a:rPr>
              <a:t>Asset</a:t>
            </a:r>
            <a:r>
              <a:rPr dirty="0" sz="3200" spc="87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MLTGPR+Arial-BoldMT"/>
                <a:cs typeface="MLTGPR+Arial-BoldMT"/>
              </a:rPr>
              <a:t>Retirement</a:t>
            </a:r>
            <a:r>
              <a:rPr dirty="0" sz="3200" spc="87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MLTGPR+Arial-BoldMT"/>
                <a:cs typeface="MLTGPR+Arial-BoldMT"/>
              </a:rPr>
              <a:t>Obligation</a:t>
            </a:r>
            <a:r>
              <a:rPr dirty="0" sz="3200" spc="86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MLTGPR+Arial-BoldMT"/>
                <a:cs typeface="MLTGPR+Arial-BoldMT"/>
              </a:rPr>
              <a:t>Management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421581" y="6394371"/>
            <a:ext cx="321915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2b2b2b"/>
                </a:solidFill>
                <a:latin typeface="MLTGPR+Arial-BoldMT"/>
                <a:cs typeface="MLTGPR+Arial-BoldMT"/>
              </a:rPr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25018" y="885077"/>
            <a:ext cx="9763764" cy="492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ffff"/>
                </a:solidFill>
                <a:latin typeface="MLTGPR+Arial-BoldMT"/>
                <a:cs typeface="MLTGPR+Arial-BoldMT"/>
              </a:rPr>
              <a:t>What</a:t>
            </a:r>
            <a:r>
              <a:rPr dirty="0" sz="3200" spc="87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MLTGPR+Arial-BoldMT"/>
                <a:cs typeface="MLTGPR+Arial-BoldMT"/>
              </a:rPr>
              <a:t>is</a:t>
            </a:r>
            <a:r>
              <a:rPr dirty="0" sz="3200" spc="8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MLTGPR+Arial-BoldMT"/>
                <a:cs typeface="MLTGPR+Arial-BoldMT"/>
              </a:rPr>
              <a:t>Asset</a:t>
            </a:r>
            <a:r>
              <a:rPr dirty="0" sz="3200" spc="87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MLTGPR+Arial-BoldMT"/>
                <a:cs typeface="MLTGPR+Arial-BoldMT"/>
              </a:rPr>
              <a:t>Retirement</a:t>
            </a:r>
            <a:r>
              <a:rPr dirty="0" sz="3200" spc="87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MLTGPR+Arial-BoldMT"/>
                <a:cs typeface="MLTGPR+Arial-BoldMT"/>
              </a:rPr>
              <a:t>Obligation</a:t>
            </a:r>
            <a:r>
              <a:rPr dirty="0" sz="3200" spc="86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MLTGPR+Arial-BoldMT"/>
                <a:cs typeface="MLTGPR+Arial-BoldMT"/>
              </a:rPr>
              <a:t>Management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413173" y="6394371"/>
            <a:ext cx="321915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2b2b2b"/>
                </a:solidFill>
                <a:latin typeface="MLTGPR+Arial-BoldMT"/>
                <a:cs typeface="MLTGPR+Arial-BoldMT"/>
              </a:rPr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641548" y="3544550"/>
            <a:ext cx="3045174" cy="5488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ffffff"/>
                </a:solidFill>
                <a:latin typeface="MLTGPR+Arial-BoldMT"/>
                <a:cs typeface="MLTGPR+Arial-BoldMT"/>
              </a:rPr>
              <a:t>LIVE</a:t>
            </a:r>
            <a:r>
              <a:rPr dirty="0" sz="3600" spc="97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ffffff"/>
                </a:solidFill>
                <a:latin typeface="MLTGPR+Arial-BoldMT"/>
                <a:cs typeface="MLTGPR+Arial-BoldMT"/>
              </a:rPr>
              <a:t>DEMO</a:t>
            </a:r>
            <a:r>
              <a:rPr dirty="0" sz="3600" spc="9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ffffff"/>
                </a:solidFill>
                <a:latin typeface="MLTGPR+Arial-BoldMT"/>
                <a:cs typeface="MLTGPR+Arial-BoldMT"/>
              </a:rPr>
              <a:t>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413173" y="6394371"/>
            <a:ext cx="321915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2b2b2b"/>
                </a:solidFill>
                <a:latin typeface="MLTGPR+Arial-BoldMT"/>
                <a:cs typeface="MLTGPR+Arial-BoldMT"/>
              </a:rPr>
              <a:t>13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080589" y="3437676"/>
            <a:ext cx="6193909" cy="5488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f6f8f8"/>
                </a:solidFill>
                <a:latin typeface="MLTGPR+Arial-BoldMT"/>
                <a:cs typeface="MLTGPR+Arial-BoldMT"/>
              </a:rPr>
              <a:t>Section</a:t>
            </a:r>
            <a:r>
              <a:rPr dirty="0" sz="3600" spc="95" b="1">
                <a:solidFill>
                  <a:srgbClr val="f6f8f8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f6f8f8"/>
                </a:solidFill>
                <a:latin typeface="MLTGPR+Arial-BoldMT"/>
                <a:cs typeface="MLTGPR+Arial-BoldMT"/>
              </a:rPr>
              <a:t>4:</a:t>
            </a:r>
            <a:r>
              <a:rPr dirty="0" sz="3600" spc="98" b="1">
                <a:solidFill>
                  <a:srgbClr val="f6f8f8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f6f8f8"/>
                </a:solidFill>
                <a:latin typeface="MLTGPR+Arial-BoldMT"/>
                <a:cs typeface="MLTGPR+Arial-BoldMT"/>
              </a:rPr>
              <a:t>Closing</a:t>
            </a:r>
            <a:r>
              <a:rPr dirty="0" sz="3600" spc="95" b="1">
                <a:solidFill>
                  <a:srgbClr val="f6f8f8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f6f8f8"/>
                </a:solidFill>
                <a:latin typeface="MLTGPR+Arial-BoldMT"/>
                <a:cs typeface="MLTGPR+Arial-BoldMT"/>
              </a:rPr>
              <a:t>Remarks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413173" y="6394371"/>
            <a:ext cx="321915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2b2b2b"/>
                </a:solidFill>
                <a:latin typeface="MLTGPR+Arial-BoldMT"/>
                <a:cs typeface="MLTGPR+Arial-BoldMT"/>
              </a:rPr>
              <a:t>14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59971" y="639188"/>
            <a:ext cx="9062789" cy="492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ffff"/>
                </a:solidFill>
                <a:latin typeface="MLTGPR+Arial-BoldMT"/>
                <a:cs typeface="MLTGPR+Arial-BoldMT"/>
              </a:rPr>
              <a:t>Upcoming</a:t>
            </a:r>
            <a:r>
              <a:rPr dirty="0" sz="3200" spc="8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MLTGPR+Arial-BoldMT"/>
                <a:cs typeface="MLTGPR+Arial-BoldMT"/>
              </a:rPr>
              <a:t>Planning</a:t>
            </a:r>
            <a:r>
              <a:rPr dirty="0" sz="3200" spc="86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MLTGPR+Arial-BoldMT"/>
                <a:cs typeface="MLTGPR+Arial-BoldMT"/>
              </a:rPr>
              <a:t>Accelerators</a:t>
            </a:r>
            <a:r>
              <a:rPr dirty="0" sz="3200" spc="87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MLTGPR+Arial-BoldMT"/>
                <a:cs typeface="MLTGPR+Arial-BoldMT"/>
              </a:rPr>
              <a:t>on</a:t>
            </a:r>
            <a:r>
              <a:rPr dirty="0" sz="3200" spc="86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MLTGPR+Arial-BoldMT"/>
                <a:cs typeface="MLTGPR+Arial-BoldMT"/>
              </a:rPr>
              <a:t>SAP</a:t>
            </a:r>
            <a:r>
              <a:rPr dirty="0" sz="3200" spc="8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MLTGPR+Arial-BoldMT"/>
                <a:cs typeface="MLTGPR+Arial-BoldMT"/>
              </a:rPr>
              <a:t>SAC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99232" y="2310484"/>
            <a:ext cx="6018464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b2b2b"/>
                </a:solidFill>
                <a:latin typeface="PTPTMF+ArialMT"/>
                <a:cs typeface="PTPTMF+ArialMT"/>
              </a:rPr>
              <a:t>VIZIO’s</a:t>
            </a:r>
            <a:r>
              <a:rPr dirty="0" sz="1800" spc="50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b2b2b"/>
                </a:solidFill>
                <a:latin typeface="PTPTMF+ArialMT"/>
                <a:cs typeface="PTPTMF+ArialMT"/>
              </a:rPr>
              <a:t>future</a:t>
            </a:r>
            <a:r>
              <a:rPr dirty="0" sz="1800" spc="49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b2b2b"/>
                </a:solidFill>
                <a:latin typeface="PTPTMF+ArialMT"/>
                <a:cs typeface="PTPTMF+ArialMT"/>
              </a:rPr>
              <a:t>pipeline</a:t>
            </a:r>
            <a:r>
              <a:rPr dirty="0" sz="1800" spc="49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b2b2b"/>
                </a:solidFill>
                <a:latin typeface="PTPTMF+ArialMT"/>
                <a:cs typeface="PTPTMF+ArialMT"/>
              </a:rPr>
              <a:t>includes</a:t>
            </a:r>
            <a:r>
              <a:rPr dirty="0" sz="1800" spc="49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b2b2b"/>
                </a:solidFill>
                <a:latin typeface="PTPTMF+ArialMT"/>
                <a:cs typeface="PTPTMF+ArialMT"/>
              </a:rPr>
              <a:t>the</a:t>
            </a:r>
            <a:r>
              <a:rPr dirty="0" sz="1800" spc="49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b2b2b"/>
                </a:solidFill>
                <a:latin typeface="PTPTMF+ArialMT"/>
                <a:cs typeface="PTPTMF+ArialMT"/>
              </a:rPr>
              <a:t>following</a:t>
            </a:r>
            <a:r>
              <a:rPr dirty="0" sz="1800" spc="49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b2b2b"/>
                </a:solidFill>
                <a:latin typeface="PTPTMF+ArialMT"/>
                <a:cs typeface="PTPTMF+ArialMT"/>
              </a:rPr>
              <a:t>accelerators: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413173" y="6394371"/>
            <a:ext cx="321915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2b2b2b"/>
                </a:solidFill>
                <a:latin typeface="MLTGPR+Arial-BoldMT"/>
                <a:cs typeface="MLTGPR+Arial-BoldMT"/>
              </a:rPr>
              <a:t>15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39489" y="3437676"/>
            <a:ext cx="3477235" cy="5488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f6f8f8"/>
                </a:solidFill>
                <a:latin typeface="MLTGPR+Arial-BoldMT"/>
                <a:cs typeface="MLTGPR+Arial-BoldMT"/>
              </a:rPr>
              <a:t>Section</a:t>
            </a:r>
            <a:r>
              <a:rPr dirty="0" sz="3600" spc="95" b="1">
                <a:solidFill>
                  <a:srgbClr val="f6f8f8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f6f8f8"/>
                </a:solidFill>
                <a:latin typeface="MLTGPR+Arial-BoldMT"/>
                <a:cs typeface="MLTGPR+Arial-BoldMT"/>
              </a:rPr>
              <a:t>5:</a:t>
            </a:r>
            <a:r>
              <a:rPr dirty="0" sz="3600" spc="98" b="1">
                <a:solidFill>
                  <a:srgbClr val="f6f8f8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f6f8f8"/>
                </a:solidFill>
                <a:latin typeface="MLTGPR+Arial-BoldMT"/>
                <a:cs typeface="MLTGPR+Arial-BoldMT"/>
              </a:rPr>
              <a:t>Q&amp;A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413173" y="6394371"/>
            <a:ext cx="321915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2b2b2b"/>
                </a:solidFill>
                <a:latin typeface="MLTGPR+Arial-BoldMT"/>
                <a:cs typeface="MLTGPR+Arial-BoldMT"/>
              </a:rPr>
              <a:t>16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>
            <a:hlinkClick r:id="rId2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23170" y="1364451"/>
            <a:ext cx="2605687" cy="4353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MLTGPR+Arial-BoldMT"/>
                <a:cs typeface="MLTGPR+Arial-BoldMT"/>
              </a:rPr>
              <a:t>Let's</a:t>
            </a:r>
            <a:r>
              <a:rPr dirty="0" sz="2800" spc="7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MLTGPR+Arial-BoldMT"/>
                <a:cs typeface="MLTGPR+Arial-BoldMT"/>
              </a:rPr>
              <a:t>Connect!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3884" y="2544615"/>
            <a:ext cx="1333578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MLTGPR+Arial-BoldMT"/>
                <a:cs typeface="MLTGPR+Arial-BoldMT"/>
              </a:rPr>
              <a:t>Asma</a:t>
            </a:r>
            <a:r>
              <a:rPr dirty="0" sz="1800" spc="49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MLTGPR+Arial-BoldMT"/>
                <a:cs typeface="MLTGPR+Arial-BoldMT"/>
              </a:rPr>
              <a:t>Asaf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240606" y="2544615"/>
            <a:ext cx="1701357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MLTGPR+Arial-BoldMT"/>
                <a:cs typeface="MLTGPR+Arial-BoldMT"/>
              </a:rPr>
              <a:t>Sajjad</a:t>
            </a:r>
            <a:r>
              <a:rPr dirty="0" sz="1800" spc="47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MLTGPR+Arial-BoldMT"/>
                <a:cs typeface="MLTGPR+Arial-BoldMT"/>
              </a:rPr>
              <a:t>Hassan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33884" y="2813821"/>
            <a:ext cx="1946324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VOTKBU+Arial-BoldItalicMT"/>
                <a:cs typeface="VOTKBU+Arial-BoldItalicMT"/>
              </a:rPr>
              <a:t>Project</a:t>
            </a:r>
            <a:r>
              <a:rPr dirty="0" sz="1200" spc="33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VOTKBU+Arial-BoldItalicMT"/>
                <a:cs typeface="VOTKBU+Arial-BoldItalicMT"/>
              </a:rPr>
              <a:t>&amp;</a:t>
            </a:r>
            <a:r>
              <a:rPr dirty="0" sz="1200" spc="31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VOTKBU+Arial-BoldItalicMT"/>
                <a:cs typeface="VOTKBU+Arial-BoldItalicMT"/>
              </a:rPr>
              <a:t>Event</a:t>
            </a:r>
            <a:r>
              <a:rPr dirty="0" sz="1200" spc="33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VOTKBU+Arial-BoldItalicMT"/>
                <a:cs typeface="VOTKBU+Arial-BoldItalicMT"/>
              </a:rPr>
              <a:t>Manager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240606" y="2813821"/>
            <a:ext cx="1674594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VOTKBU+Arial-BoldItalicMT"/>
                <a:cs typeface="VOTKBU+Arial-BoldItalicMT"/>
              </a:rPr>
              <a:t>SME</a:t>
            </a:r>
            <a:r>
              <a:rPr dirty="0" sz="1200" spc="31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VOTKBU+Arial-BoldItalicMT"/>
                <a:cs typeface="VOTKBU+Arial-BoldItalicMT"/>
              </a:rPr>
              <a:t>FP&amp;A</a:t>
            </a:r>
            <a:r>
              <a:rPr dirty="0" sz="1200" spc="33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VOTKBU+Arial-BoldItalicMT"/>
                <a:cs typeface="VOTKBU+Arial-BoldItalicMT"/>
              </a:rPr>
              <a:t>Solutions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433884" y="3179581"/>
            <a:ext cx="2502991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MLTGPR+Arial-BoldMT"/>
                <a:cs typeface="MLTGPR+Arial-BoldMT"/>
              </a:rPr>
              <a:t>asma.asaf@vizioconsulting.com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240606" y="3179581"/>
            <a:ext cx="2765449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MLTGPR+Arial-BoldMT"/>
                <a:cs typeface="MLTGPR+Arial-BoldMT"/>
              </a:rPr>
              <a:t>sajjad.hassan@vizioconsulting.com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216854" y="4516406"/>
            <a:ext cx="1840616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6f8f8"/>
                </a:solidFill>
                <a:latin typeface="PTPTMF+ArialMT"/>
                <a:cs typeface="PTPTMF+ArialMT"/>
              </a:rPr>
              <a:t>+1</a:t>
            </a:r>
            <a:r>
              <a:rPr dirty="0" sz="1600" spc="44">
                <a:solidFill>
                  <a:srgbClr val="f6f8f8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6f8f8"/>
                </a:solidFill>
                <a:latin typeface="PTPTMF+ArialMT"/>
                <a:cs typeface="PTPTMF+ArialMT"/>
              </a:rPr>
              <a:t>(289)-952-8845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151375" y="4565795"/>
            <a:ext cx="2448123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6f8f8"/>
                </a:solidFill>
                <a:latin typeface="PTPTMF+ArialMT"/>
                <a:cs typeface="PTPTMF+ArialMT"/>
              </a:rPr>
              <a:t>info@vizioconsulting.com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071794" y="4586373"/>
            <a:ext cx="1840616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6f8f8"/>
                </a:solidFill>
                <a:latin typeface="PTPTMF+ArialMT"/>
                <a:cs typeface="PTPTMF+ArialMT"/>
              </a:rPr>
              <a:t>+1</a:t>
            </a:r>
            <a:r>
              <a:rPr dirty="0" sz="1600" spc="44">
                <a:solidFill>
                  <a:srgbClr val="f6f8f8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6f8f8"/>
                </a:solidFill>
                <a:latin typeface="PTPTMF+ArialMT"/>
                <a:cs typeface="PTPTMF+ArialMT"/>
              </a:rPr>
              <a:t>(289)-813-9135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185107" y="5393324"/>
            <a:ext cx="5355303" cy="5089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6f8f8"/>
                </a:solidFill>
                <a:latin typeface="PTPTMF+ArialMT"/>
                <a:cs typeface="PTPTMF+ArialMT"/>
              </a:rPr>
              <a:t>2</a:t>
            </a:r>
            <a:r>
              <a:rPr dirty="0" sz="1600" spc="43">
                <a:solidFill>
                  <a:srgbClr val="f6f8f8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6f8f8"/>
                </a:solidFill>
                <a:latin typeface="PTPTMF+ArialMT"/>
                <a:cs typeface="PTPTMF+ArialMT"/>
              </a:rPr>
              <a:t>Robert</a:t>
            </a:r>
            <a:r>
              <a:rPr dirty="0" sz="1600" spc="41">
                <a:solidFill>
                  <a:srgbClr val="f6f8f8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6f8f8"/>
                </a:solidFill>
                <a:latin typeface="PTPTMF+ArialMT"/>
                <a:cs typeface="PTPTMF+ArialMT"/>
              </a:rPr>
              <a:t>Speck</a:t>
            </a:r>
            <a:r>
              <a:rPr dirty="0" sz="1600" spc="43">
                <a:solidFill>
                  <a:srgbClr val="f6f8f8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6f8f8"/>
                </a:solidFill>
                <a:latin typeface="PTPTMF+ArialMT"/>
                <a:cs typeface="PTPTMF+ArialMT"/>
              </a:rPr>
              <a:t>Parkway,</a:t>
            </a:r>
            <a:r>
              <a:rPr dirty="0" sz="1600" spc="41">
                <a:solidFill>
                  <a:srgbClr val="f6f8f8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6f8f8"/>
                </a:solidFill>
                <a:latin typeface="PTPTMF+ArialMT"/>
                <a:cs typeface="PTPTMF+ArialMT"/>
              </a:rPr>
              <a:t>Suite</a:t>
            </a:r>
            <a:r>
              <a:rPr dirty="0" sz="1600" spc="43">
                <a:solidFill>
                  <a:srgbClr val="f6f8f8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6f8f8"/>
                </a:solidFill>
                <a:latin typeface="PTPTMF+ArialMT"/>
                <a:cs typeface="PTPTMF+ArialMT"/>
              </a:rPr>
              <a:t>750</a:t>
            </a:r>
            <a:r>
              <a:rPr dirty="0" sz="1600" spc="43">
                <a:solidFill>
                  <a:srgbClr val="f6f8f8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6f8f8"/>
                </a:solidFill>
                <a:latin typeface="PTPTMF+ArialMT"/>
                <a:cs typeface="PTPTMF+ArialMT"/>
              </a:rPr>
              <a:t>Mississauga,</a:t>
            </a:r>
            <a:r>
              <a:rPr dirty="0" sz="1600" spc="41">
                <a:solidFill>
                  <a:srgbClr val="f6f8f8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6f8f8"/>
                </a:solidFill>
                <a:latin typeface="PTPTMF+ArialMT"/>
                <a:cs typeface="PTPTMF+ArialMT"/>
              </a:rPr>
              <a:t>ON</a:t>
            </a:r>
            <a:r>
              <a:rPr dirty="0" sz="1600" spc="43">
                <a:solidFill>
                  <a:srgbClr val="f6f8f8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6f8f8"/>
                </a:solidFill>
                <a:latin typeface="PTPTMF+ArialMT"/>
                <a:cs typeface="PTPTMF+ArialMT"/>
              </a:rPr>
              <a:t>L4Z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>
                <a:solidFill>
                  <a:srgbClr val="f6f8f8"/>
                </a:solidFill>
                <a:latin typeface="PTPTMF+ArialMT"/>
                <a:cs typeface="PTPTMF+ArialMT"/>
              </a:rPr>
              <a:t>1H8</a:t>
            </a:r>
            <a:r>
              <a:rPr dirty="0" sz="1600" spc="43">
                <a:solidFill>
                  <a:srgbClr val="f6f8f8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6f8f8"/>
                </a:solidFill>
                <a:latin typeface="PTPTMF+ArialMT"/>
                <a:cs typeface="PTPTMF+ArialMT"/>
              </a:rPr>
              <a:t>Canada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195857" y="5531116"/>
            <a:ext cx="2410916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6f8f8"/>
                </a:solidFill>
                <a:latin typeface="PTPTMF+ArialMT"/>
                <a:cs typeface="PTPTMF+ArialMT"/>
              </a:rPr>
              <a:t>www.vizioconsulting.com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0139107" y="6257155"/>
            <a:ext cx="158049" cy="1374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82"/>
              </a:lnSpc>
              <a:spcBef>
                <a:spcPts val="0"/>
              </a:spcBef>
              <a:spcAft>
                <a:spcPts val="0"/>
              </a:spcAft>
            </a:pPr>
            <a:r>
              <a:rPr dirty="0" sz="700">
                <a:solidFill>
                  <a:srgbClr val="ffffff"/>
                </a:solidFill>
                <a:latin typeface="PTPTMF+ArialMT"/>
                <a:cs typeface="PTPTMF+ArialM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0936658" y="6259657"/>
            <a:ext cx="131229" cy="1232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70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" u="sng">
                <a:solidFill>
                  <a:srgbClr val="5b9bd5"/>
                </a:solidFill>
                <a:latin typeface="PTPTMF+ArialMT"/>
                <a:cs typeface="PTPTMF+ArialM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1562491" y="6295208"/>
            <a:ext cx="152400" cy="1232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70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" u="sng">
                <a:solidFill>
                  <a:srgbClr val="2b2b2b"/>
                </a:solidFill>
                <a:latin typeface="PTPTMF+ArialMT"/>
                <a:cs typeface="PTPTMF+ArialM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882848" y="3544550"/>
            <a:ext cx="2689936" cy="5488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ffffff"/>
                </a:solidFill>
                <a:latin typeface="MLTGPR+Arial-BoldMT"/>
                <a:cs typeface="MLTGPR+Arial-BoldMT"/>
              </a:rPr>
              <a:t>Appendix</a:t>
            </a:r>
            <a:r>
              <a:rPr dirty="0" sz="3600" spc="99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ffffff"/>
                </a:solidFill>
                <a:latin typeface="MLTGPR+Arial-BoldMT"/>
                <a:cs typeface="MLTGPR+Arial-BoldMT"/>
              </a:rPr>
              <a:t>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413173" y="6394371"/>
            <a:ext cx="321915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2b2b2b"/>
                </a:solidFill>
                <a:latin typeface="MLTGPR+Arial-BoldMT"/>
                <a:cs typeface="MLTGPR+Arial-BoldMT"/>
              </a:rPr>
              <a:t>18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987800" y="649346"/>
            <a:ext cx="4367400" cy="5488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ffffff"/>
                </a:solidFill>
                <a:latin typeface="MLTGPR+Arial-BoldMT"/>
                <a:cs typeface="MLTGPR+Arial-BoldMT"/>
              </a:rPr>
              <a:t>Detailed</a:t>
            </a:r>
            <a:r>
              <a:rPr dirty="0" sz="3600" spc="94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ffffff"/>
                </a:solidFill>
                <a:latin typeface="MLTGPR+Arial-BoldMT"/>
                <a:cs typeface="MLTGPR+Arial-BoldMT"/>
              </a:rPr>
              <a:t>Disclaimer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63209" y="2382628"/>
            <a:ext cx="10197602" cy="4558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2b2b2b"/>
                </a:solidFill>
                <a:latin typeface="PTPTMF+ArialMT"/>
                <a:cs typeface="PTPTMF+ArialMT"/>
              </a:rPr>
              <a:t>•</a:t>
            </a:r>
            <a:r>
              <a:rPr dirty="0" sz="1450" spc="30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SAP</a:t>
            </a:r>
            <a:r>
              <a:rPr dirty="0" sz="1400" spc="110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Analytics</a:t>
            </a:r>
            <a:r>
              <a:rPr dirty="0" sz="1400" spc="122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Cloud</a:t>
            </a:r>
            <a:r>
              <a:rPr dirty="0" sz="1400" spc="112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is</a:t>
            </a:r>
            <a:r>
              <a:rPr dirty="0" sz="1400" spc="122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the</a:t>
            </a:r>
            <a:r>
              <a:rPr dirty="0" sz="1400" spc="113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sole</a:t>
            </a:r>
            <a:r>
              <a:rPr dirty="0" sz="1400" spc="114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registered</a:t>
            </a:r>
            <a:r>
              <a:rPr dirty="0" sz="1400" spc="9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property</a:t>
            </a:r>
            <a:r>
              <a:rPr dirty="0" sz="1400" spc="99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of</a:t>
            </a:r>
            <a:r>
              <a:rPr dirty="0" sz="1400" spc="115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SAP.</a:t>
            </a:r>
            <a:r>
              <a:rPr dirty="0" sz="1400" spc="-44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For</a:t>
            </a:r>
            <a:r>
              <a:rPr dirty="0" sz="1400" spc="110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more</a:t>
            </a:r>
            <a:r>
              <a:rPr dirty="0" sz="1400" spc="105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information</a:t>
            </a:r>
            <a:r>
              <a:rPr dirty="0" sz="1400" spc="99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about</a:t>
            </a:r>
            <a:r>
              <a:rPr dirty="0" sz="1400" spc="104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SAP</a:t>
            </a:r>
            <a:r>
              <a:rPr dirty="0" sz="1400" spc="110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Analytics</a:t>
            </a:r>
            <a:r>
              <a:rPr dirty="0" sz="1400" spc="122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Cloud</a:t>
            </a:r>
            <a:r>
              <a:rPr dirty="0" sz="1400" spc="112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please</a:t>
            </a:r>
            <a:r>
              <a:rPr dirty="0" sz="1400" spc="108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refer</a:t>
            </a:r>
            <a:r>
              <a:rPr dirty="0" sz="1400" spc="105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to:</a:t>
            </a:r>
          </a:p>
          <a:p>
            <a:pPr marL="0" marR="0">
              <a:lnSpc>
                <a:spcPts val="1564"/>
              </a:lnSpc>
              <a:spcBef>
                <a:spcPts val="105"/>
              </a:spcBef>
              <a:spcAft>
                <a:spcPts val="0"/>
              </a:spcAft>
            </a:pPr>
            <a:r>
              <a:rPr dirty="0" sz="1400" u="sng">
                <a:solidFill>
                  <a:srgbClr val="5b9bd5"/>
                </a:solidFill>
                <a:latin typeface="MVPGWG+Arial-ItalicMT"/>
                <a:cs typeface="MVPGWG+Arial-Italic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https://www.sap.com/canada/products/cloud-analytics/features.htm</a:t>
            </a:r>
            <a:r>
              <a:rPr dirty="0" sz="1400">
                <a:solidFill>
                  <a:srgbClr val="5b9bd5"/>
                </a:solidFill>
                <a:latin typeface="MVPGWG+Arial-ItalicMT"/>
                <a:cs typeface="MVPGWG+Arial-Italic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63209" y="3022709"/>
            <a:ext cx="8944387" cy="24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2b2b2b"/>
                </a:solidFill>
                <a:latin typeface="PTPTMF+ArialMT"/>
                <a:cs typeface="PTPTMF+ArialMT"/>
              </a:rPr>
              <a:t>•</a:t>
            </a:r>
            <a:r>
              <a:rPr dirty="0" sz="1450" spc="30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Vizio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Consulting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is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using</a:t>
            </a:r>
            <a:r>
              <a:rPr dirty="0" sz="1400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SAP</a:t>
            </a:r>
            <a:r>
              <a:rPr dirty="0" sz="1400" spc="52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Analytics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Cloud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as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a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running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platform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for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all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our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planning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templates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and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content.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63209" y="3449428"/>
            <a:ext cx="10204890" cy="6692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2b2b2b"/>
                </a:solidFill>
                <a:latin typeface="PTPTMF+ArialMT"/>
                <a:cs typeface="PTPTMF+ArialMT"/>
              </a:rPr>
              <a:t>•</a:t>
            </a:r>
            <a:r>
              <a:rPr dirty="0" sz="1450" spc="30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The</a:t>
            </a:r>
            <a:r>
              <a:rPr dirty="0" sz="1400" spc="92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template</a:t>
            </a:r>
            <a:r>
              <a:rPr dirty="0" sz="1400" spc="8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you</a:t>
            </a:r>
            <a:r>
              <a:rPr dirty="0" sz="1400" spc="95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will</a:t>
            </a:r>
            <a:r>
              <a:rPr dirty="0" sz="1400" spc="109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be</a:t>
            </a:r>
            <a:r>
              <a:rPr dirty="0" sz="1400" spc="95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viewing</a:t>
            </a:r>
            <a:r>
              <a:rPr dirty="0" sz="1400" spc="9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in</a:t>
            </a:r>
            <a:r>
              <a:rPr dirty="0" sz="1400" spc="100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today's</a:t>
            </a:r>
            <a:r>
              <a:rPr dirty="0" sz="1400" spc="88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demo</a:t>
            </a:r>
            <a:r>
              <a:rPr dirty="0" sz="1400" spc="8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is</a:t>
            </a:r>
            <a:r>
              <a:rPr dirty="0" sz="1400" spc="103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a</a:t>
            </a:r>
            <a:r>
              <a:rPr dirty="0" sz="1400" spc="99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basic</a:t>
            </a:r>
            <a:r>
              <a:rPr dirty="0" sz="1400" spc="98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format</a:t>
            </a:r>
            <a:r>
              <a:rPr dirty="0" sz="1400" spc="8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of</a:t>
            </a:r>
            <a:r>
              <a:rPr dirty="0" sz="1400" spc="98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our</a:t>
            </a:r>
            <a:r>
              <a:rPr dirty="0" sz="1400" spc="92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solution.</a:t>
            </a:r>
            <a:r>
              <a:rPr dirty="0" sz="1400" spc="91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It</a:t>
            </a:r>
            <a:r>
              <a:rPr dirty="0" sz="1400" spc="101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can</a:t>
            </a:r>
            <a:r>
              <a:rPr dirty="0" sz="1400" spc="95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be</a:t>
            </a:r>
            <a:r>
              <a:rPr dirty="0" sz="1400" spc="95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enhanced</a:t>
            </a:r>
            <a:r>
              <a:rPr dirty="0" sz="1400" spc="79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and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expanded</a:t>
            </a:r>
            <a:r>
              <a:rPr dirty="0" sz="1400" spc="68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to</a:t>
            </a:r>
            <a:r>
              <a:rPr dirty="0" sz="1400" spc="100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meet</a:t>
            </a:r>
          </a:p>
          <a:p>
            <a:pPr marL="0" marR="0">
              <a:lnSpc>
                <a:spcPts val="1564"/>
              </a:lnSpc>
              <a:spcBef>
                <a:spcPts val="105"/>
              </a:spcBef>
              <a:spcAft>
                <a:spcPts val="0"/>
              </a:spcAft>
            </a:pP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the</a:t>
            </a:r>
            <a:r>
              <a:rPr dirty="0" sz="1400" spc="254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individual</a:t>
            </a:r>
            <a:r>
              <a:rPr dirty="0" sz="1400" spc="251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needs</a:t>
            </a:r>
            <a:r>
              <a:rPr dirty="0" sz="1400" spc="249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of</a:t>
            </a:r>
            <a:r>
              <a:rPr dirty="0" sz="1400" spc="256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each</a:t>
            </a:r>
            <a:r>
              <a:rPr dirty="0" sz="1400" spc="251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client</a:t>
            </a:r>
            <a:r>
              <a:rPr dirty="0" sz="1400" spc="256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with</a:t>
            </a:r>
            <a:r>
              <a:rPr dirty="0" sz="1400" spc="261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minimum</a:t>
            </a:r>
            <a:r>
              <a:rPr dirty="0" sz="1400" spc="248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effort.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Keeping</a:t>
            </a:r>
            <a:r>
              <a:rPr dirty="0" sz="1400" spc="215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this</a:t>
            </a:r>
            <a:r>
              <a:rPr dirty="0" sz="1400" spc="260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in</a:t>
            </a:r>
            <a:r>
              <a:rPr dirty="0" sz="1400" spc="259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mind,</a:t>
            </a:r>
            <a:r>
              <a:rPr dirty="0" sz="1400" spc="251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implementation</a:t>
            </a:r>
            <a:r>
              <a:rPr dirty="0" sz="1400" spc="234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timelines</a:t>
            </a:r>
            <a:r>
              <a:rPr dirty="0" sz="1400" spc="252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for</a:t>
            </a:r>
            <a:r>
              <a:rPr dirty="0" sz="1400" spc="254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each</a:t>
            </a:r>
            <a:r>
              <a:rPr dirty="0" sz="1400" spc="251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project</a:t>
            </a:r>
            <a:r>
              <a:rPr dirty="0" sz="1400" spc="248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are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impacted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by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data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sets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and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conditions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provided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by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each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respective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client.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63209" y="4302869"/>
            <a:ext cx="10204274" cy="4558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2b2b2b"/>
                </a:solidFill>
                <a:latin typeface="PTPTMF+ArialMT"/>
                <a:cs typeface="PTPTMF+ArialMT"/>
              </a:rPr>
              <a:t>•</a:t>
            </a:r>
            <a:r>
              <a:rPr dirty="0" sz="1450" spc="30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The</a:t>
            </a:r>
            <a:r>
              <a:rPr dirty="0" sz="1400" spc="419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information</a:t>
            </a:r>
            <a:r>
              <a:rPr dirty="0" sz="1400" spc="40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in</a:t>
            </a:r>
            <a:r>
              <a:rPr dirty="0" sz="1400" spc="428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this</a:t>
            </a:r>
            <a:r>
              <a:rPr dirty="0" sz="1400" spc="428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presentation</a:t>
            </a:r>
            <a:r>
              <a:rPr dirty="0" sz="1400" spc="403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is</a:t>
            </a:r>
            <a:r>
              <a:rPr dirty="0" sz="1400" spc="430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not</a:t>
            </a:r>
            <a:r>
              <a:rPr dirty="0" sz="1400" spc="421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a</a:t>
            </a:r>
            <a:r>
              <a:rPr dirty="0" sz="1400" spc="426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commitment,</a:t>
            </a:r>
            <a:r>
              <a:rPr dirty="0" sz="1400" spc="40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promise</a:t>
            </a:r>
            <a:r>
              <a:rPr dirty="0" sz="1400" spc="413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or</a:t>
            </a:r>
            <a:r>
              <a:rPr dirty="0" sz="1400" spc="421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legal</a:t>
            </a:r>
            <a:r>
              <a:rPr dirty="0" sz="1400" spc="423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obligation</a:t>
            </a:r>
            <a:r>
              <a:rPr dirty="0" sz="1400" spc="413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to</a:t>
            </a:r>
            <a:r>
              <a:rPr dirty="0" sz="1400" spc="426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deliver</a:t>
            </a:r>
            <a:r>
              <a:rPr dirty="0" sz="1400" spc="419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any</a:t>
            </a:r>
            <a:r>
              <a:rPr dirty="0" sz="1400" spc="423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code,</a:t>
            </a:r>
            <a:r>
              <a:rPr dirty="0" sz="1400" spc="41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material</a:t>
            </a:r>
            <a:r>
              <a:rPr dirty="0" sz="1400" spc="415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or</a:t>
            </a:r>
          </a:p>
          <a:p>
            <a:pPr marL="0" marR="0">
              <a:lnSpc>
                <a:spcPts val="1564"/>
              </a:lnSpc>
              <a:spcBef>
                <a:spcPts val="105"/>
              </a:spcBef>
              <a:spcAft>
                <a:spcPts val="0"/>
              </a:spcAft>
            </a:pP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functionality.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63209" y="4942948"/>
            <a:ext cx="7851970" cy="24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2b2b2b"/>
                </a:solidFill>
                <a:latin typeface="PTPTMF+ArialMT"/>
                <a:cs typeface="PTPTMF+ArialMT"/>
              </a:rPr>
              <a:t>•</a:t>
            </a:r>
            <a:r>
              <a:rPr dirty="0" sz="1450" spc="30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This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presentation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is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for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informational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purposes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only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and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may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not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be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incorporated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in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any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contract.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63209" y="5369668"/>
            <a:ext cx="10204781" cy="4558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2b2b2b"/>
                </a:solidFill>
                <a:latin typeface="PTPTMF+ArialMT"/>
                <a:cs typeface="PTPTMF+ArialMT"/>
              </a:rPr>
              <a:t>•</a:t>
            </a:r>
            <a:r>
              <a:rPr dirty="0" sz="1450" spc="30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All</a:t>
            </a:r>
            <a:r>
              <a:rPr dirty="0" sz="1400" spc="201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forward</a:t>
            </a:r>
            <a:r>
              <a:rPr dirty="0" sz="1400" spc="175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statements</a:t>
            </a:r>
            <a:r>
              <a:rPr dirty="0" sz="1400" spc="175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are</a:t>
            </a:r>
            <a:r>
              <a:rPr dirty="0" sz="1400" spc="182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subject</a:t>
            </a:r>
            <a:r>
              <a:rPr dirty="0" sz="1400" spc="183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to</a:t>
            </a:r>
            <a:r>
              <a:rPr dirty="0" sz="1400" spc="189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various</a:t>
            </a:r>
            <a:r>
              <a:rPr dirty="0" sz="1400" spc="180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risks</a:t>
            </a:r>
            <a:r>
              <a:rPr dirty="0" sz="1400" spc="190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and</a:t>
            </a:r>
            <a:r>
              <a:rPr dirty="0" sz="1400" spc="182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uncertainties</a:t>
            </a:r>
            <a:r>
              <a:rPr dirty="0" sz="1400" spc="172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that</a:t>
            </a:r>
            <a:r>
              <a:rPr dirty="0" sz="1400" spc="185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could</a:t>
            </a:r>
            <a:r>
              <a:rPr dirty="0" sz="1400" spc="184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cause</a:t>
            </a:r>
            <a:r>
              <a:rPr dirty="0" sz="1400" spc="182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actual</a:t>
            </a:r>
            <a:r>
              <a:rPr dirty="0" sz="1400" spc="184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results</a:t>
            </a:r>
            <a:r>
              <a:rPr dirty="0" sz="1400" spc="184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to</a:t>
            </a:r>
            <a:r>
              <a:rPr dirty="0" sz="1400" spc="189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differ</a:t>
            </a:r>
            <a:r>
              <a:rPr dirty="0" sz="1400" spc="158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materially</a:t>
            </a:r>
            <a:r>
              <a:rPr dirty="0" sz="1400" spc="179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from</a:t>
            </a:r>
          </a:p>
          <a:p>
            <a:pPr marL="0" marR="0">
              <a:lnSpc>
                <a:spcPts val="1564"/>
              </a:lnSpc>
              <a:spcBef>
                <a:spcPts val="105"/>
              </a:spcBef>
              <a:spcAft>
                <a:spcPts val="0"/>
              </a:spcAft>
            </a:pP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expectations.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413173" y="6394371"/>
            <a:ext cx="321915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2b2b2b"/>
                </a:solidFill>
                <a:latin typeface="MLTGPR+Arial-BoldMT"/>
                <a:cs typeface="MLTGPR+Arial-BoldMT"/>
              </a:rPr>
              <a:t>19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888458" y="988297"/>
            <a:ext cx="4556946" cy="6623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15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f6f8f8"/>
                </a:solidFill>
                <a:latin typeface="MLTGPR+Arial-BoldMT"/>
                <a:cs typeface="MLTGPR+Arial-BoldMT"/>
              </a:rPr>
              <a:t>Webinar</a:t>
            </a:r>
            <a:r>
              <a:rPr dirty="0" sz="4400" spc="121" b="1">
                <a:solidFill>
                  <a:srgbClr val="f6f8f8"/>
                </a:solidFill>
                <a:latin typeface="Times New Roman"/>
                <a:cs typeface="Times New Roman"/>
              </a:rPr>
              <a:t> </a:t>
            </a:r>
            <a:r>
              <a:rPr dirty="0" sz="4400" b="1">
                <a:solidFill>
                  <a:srgbClr val="f6f8f8"/>
                </a:solidFill>
                <a:latin typeface="MLTGPR+Arial-BoldMT"/>
                <a:cs typeface="MLTGPR+Arial-BoldMT"/>
              </a:rPr>
              <a:t>Agenda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91711" y="2233837"/>
            <a:ext cx="470606" cy="21972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6f8f8"/>
                </a:solidFill>
                <a:latin typeface="MLTGPR+Arial-BoldMT"/>
                <a:cs typeface="MLTGPR+Arial-BoldMT"/>
              </a:rPr>
              <a:t>01</a:t>
            </a:r>
          </a:p>
          <a:p>
            <a:pPr marL="35719" marR="0">
              <a:lnSpc>
                <a:spcPts val="2234"/>
              </a:lnSpc>
              <a:spcBef>
                <a:spcPts val="5180"/>
              </a:spcBef>
              <a:spcAft>
                <a:spcPts val="0"/>
              </a:spcAft>
            </a:pPr>
            <a:r>
              <a:rPr dirty="0" sz="2000" b="1">
                <a:solidFill>
                  <a:srgbClr val="f6f8f8"/>
                </a:solidFill>
                <a:latin typeface="MLTGPR+Arial-BoldMT"/>
                <a:cs typeface="MLTGPR+Arial-BoldMT"/>
              </a:rPr>
              <a:t>02</a:t>
            </a:r>
          </a:p>
          <a:p>
            <a:pPr marL="35719" marR="0">
              <a:lnSpc>
                <a:spcPts val="2234"/>
              </a:lnSpc>
              <a:spcBef>
                <a:spcPts val="5167"/>
              </a:spcBef>
              <a:spcAft>
                <a:spcPts val="0"/>
              </a:spcAft>
            </a:pPr>
            <a:r>
              <a:rPr dirty="0" sz="2000" b="1">
                <a:solidFill>
                  <a:srgbClr val="f6f8f8"/>
                </a:solidFill>
                <a:latin typeface="MLTGPR+Arial-BoldMT"/>
                <a:cs typeface="MLTGPR+Arial-BoldMT"/>
              </a:rPr>
              <a:t>03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42108" y="2221607"/>
            <a:ext cx="3402211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6f8f8"/>
                </a:solidFill>
                <a:latin typeface="PTPTMF+ArialMT"/>
                <a:cs typeface="PTPTMF+ArialMT"/>
              </a:rPr>
              <a:t>Introduction</a:t>
            </a:r>
            <a:r>
              <a:rPr dirty="0" sz="1800" spc="49">
                <a:solidFill>
                  <a:srgbClr val="f6f8f8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6f8f8"/>
                </a:solidFill>
                <a:latin typeface="PTPTMF+ArialMT"/>
                <a:cs typeface="PTPTMF+ArialMT"/>
              </a:rPr>
              <a:t>to</a:t>
            </a:r>
            <a:r>
              <a:rPr dirty="0" sz="1800" spc="50">
                <a:solidFill>
                  <a:srgbClr val="f6f8f8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6f8f8"/>
                </a:solidFill>
                <a:latin typeface="PTPTMF+ArialMT"/>
                <a:cs typeface="PTPTMF+ArialMT"/>
              </a:rPr>
              <a:t>VIZIO</a:t>
            </a:r>
            <a:r>
              <a:rPr dirty="0" sz="1800" spc="49">
                <a:solidFill>
                  <a:srgbClr val="f6f8f8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6f8f8"/>
                </a:solidFill>
                <a:latin typeface="PTPTMF+ArialMT"/>
                <a:cs typeface="PTPTMF+ArialMT"/>
              </a:rPr>
              <a:t>Consulting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843500" y="3050082"/>
            <a:ext cx="3073486" cy="5693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MLTGPR+Arial-BoldMT"/>
                <a:cs typeface="MLTGPR+Arial-BoldMT"/>
              </a:rPr>
              <a:t>Demo</a:t>
            </a:r>
            <a:r>
              <a:rPr dirty="0" sz="1800" spc="46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MLTGPR+Arial-BoldMT"/>
                <a:cs typeface="MLTGPR+Arial-BoldMT"/>
              </a:rPr>
              <a:t>1:</a:t>
            </a:r>
          </a:p>
          <a:p>
            <a:pPr marL="0" marR="0">
              <a:lnSpc>
                <a:spcPts val="2010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PTPTMF+ArialMT"/>
                <a:cs typeface="PTPTMF+ArialMT"/>
              </a:rPr>
              <a:t>Asset</a:t>
            </a:r>
            <a:r>
              <a:rPr dirty="0" sz="1800" spc="4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PTPTMF+ArialMT"/>
                <a:cs typeface="PTPTMF+ArialMT"/>
              </a:rPr>
              <a:t>Management</a:t>
            </a:r>
            <a:r>
              <a:rPr dirty="0" sz="1800" spc="4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PTPTMF+ArialMT"/>
                <a:cs typeface="PTPTMF+ArialMT"/>
              </a:rPr>
              <a:t>Planning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841972" y="4131754"/>
            <a:ext cx="1053771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MLTGPR+Arial-BoldMT"/>
                <a:cs typeface="MLTGPR+Arial-BoldMT"/>
              </a:rPr>
              <a:t>Demo</a:t>
            </a:r>
            <a:r>
              <a:rPr dirty="0" sz="1800" spc="46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MLTGPR+Arial-BoldMT"/>
                <a:cs typeface="MLTGPR+Arial-BoldMT"/>
              </a:rPr>
              <a:t>2: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841972" y="4406074"/>
            <a:ext cx="4330026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PTPTMF+ArialMT"/>
                <a:cs typeface="PTPTMF+ArialMT"/>
              </a:rPr>
              <a:t>Asset</a:t>
            </a:r>
            <a:r>
              <a:rPr dirty="0" sz="1800" spc="4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PTPTMF+ArialMT"/>
                <a:cs typeface="PTPTMF+ArialMT"/>
              </a:rPr>
              <a:t>Retirement</a:t>
            </a:r>
            <a:r>
              <a:rPr dirty="0" sz="1800" spc="54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PTPTMF+ArialMT"/>
                <a:cs typeface="PTPTMF+ArialMT"/>
              </a:rPr>
              <a:t>Obligation</a:t>
            </a:r>
            <a:r>
              <a:rPr dirty="0" sz="1800" spc="4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PTPTMF+ArialMT"/>
                <a:cs typeface="PTPTMF+ArialMT"/>
              </a:rPr>
              <a:t>Managment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135935" y="5131589"/>
            <a:ext cx="434925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6f8f8"/>
                </a:solidFill>
                <a:latin typeface="MLTGPR+Arial-BoldMT"/>
                <a:cs typeface="MLTGPR+Arial-BoldMT"/>
              </a:rPr>
              <a:t>04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828232" y="5209945"/>
            <a:ext cx="1892274" cy="11935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PTPTMF+ArialMT"/>
                <a:cs typeface="PTPTMF+ArialMT"/>
              </a:rPr>
              <a:t>Closing</a:t>
            </a:r>
            <a:r>
              <a:rPr dirty="0" sz="1800" spc="4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PTPTMF+ArialMT"/>
                <a:cs typeface="PTPTMF+ArialMT"/>
              </a:rPr>
              <a:t>Remarks</a:t>
            </a:r>
          </a:p>
          <a:p>
            <a:pPr marL="60059" marR="0">
              <a:lnSpc>
                <a:spcPts val="2010"/>
              </a:lnSpc>
              <a:spcBef>
                <a:spcPts val="5076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PTPTMF+ArialMT"/>
                <a:cs typeface="PTPTMF+ArialMT"/>
              </a:rPr>
              <a:t>Q&amp;A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158769" y="6056464"/>
            <a:ext cx="406672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6f8f8"/>
                </a:solidFill>
                <a:latin typeface="MLTGPR+Arial-BoldMT"/>
                <a:cs typeface="MLTGPR+Arial-BoldMT"/>
              </a:rPr>
              <a:t>05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497310" y="6394371"/>
            <a:ext cx="237157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f6f8f8"/>
                </a:solidFill>
                <a:latin typeface="MLTGPR+Arial-BoldMT"/>
                <a:cs typeface="MLTGPR+Arial-BoldMT"/>
              </a:rPr>
              <a:t>2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314825" y="649346"/>
            <a:ext cx="3713600" cy="5488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2b2b2b"/>
                </a:solidFill>
                <a:latin typeface="MLTGPR+Arial-BoldMT"/>
                <a:cs typeface="MLTGPR+Arial-BoldMT"/>
              </a:rPr>
              <a:t>VIZIO's</a:t>
            </a:r>
            <a:r>
              <a:rPr dirty="0" sz="3600" spc="100" b="1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2b2b2b"/>
                </a:solidFill>
                <a:latin typeface="MLTGPR+Arial-BoldMT"/>
                <a:cs typeface="MLTGPR+Arial-BoldMT"/>
              </a:rPr>
              <a:t>Services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69172" y="1269453"/>
            <a:ext cx="9929488" cy="3912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b2b2b"/>
                </a:solidFill>
                <a:latin typeface="PTPTMF+ArialMT"/>
                <a:cs typeface="PTPTMF+ArialMT"/>
              </a:rPr>
              <a:t>We</a:t>
            </a:r>
            <a:r>
              <a:rPr dirty="0" sz="1200" spc="33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2b2b2b"/>
                </a:solidFill>
                <a:latin typeface="PTPTMF+ArialMT"/>
                <a:cs typeface="PTPTMF+ArialMT"/>
              </a:rPr>
              <a:t>have</a:t>
            </a:r>
            <a:r>
              <a:rPr dirty="0" sz="1200" spc="31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2b2b2b"/>
                </a:solidFill>
                <a:latin typeface="PTPTMF+ArialMT"/>
                <a:cs typeface="PTPTMF+ArialMT"/>
              </a:rPr>
              <a:t>expertise</a:t>
            </a:r>
            <a:r>
              <a:rPr dirty="0" sz="1200" spc="31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2b2b2b"/>
                </a:solidFill>
                <a:latin typeface="PTPTMF+ArialMT"/>
                <a:cs typeface="PTPTMF+ArialMT"/>
              </a:rPr>
              <a:t>ranging</a:t>
            </a:r>
            <a:r>
              <a:rPr dirty="0" sz="1200" spc="31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2b2b2b"/>
                </a:solidFill>
                <a:latin typeface="PTPTMF+ArialMT"/>
                <a:cs typeface="PTPTMF+ArialMT"/>
              </a:rPr>
              <a:t>from</a:t>
            </a:r>
            <a:r>
              <a:rPr dirty="0" sz="1200" spc="33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2b2b2b"/>
                </a:solidFill>
                <a:latin typeface="PTPTMF+ArialMT"/>
                <a:cs typeface="PTPTMF+ArialMT"/>
              </a:rPr>
              <a:t>designing</a:t>
            </a:r>
            <a:r>
              <a:rPr dirty="0" sz="1200" spc="31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2b2b2b"/>
                </a:solidFill>
                <a:latin typeface="PTPTMF+ArialMT"/>
                <a:cs typeface="PTPTMF+ArialMT"/>
              </a:rPr>
              <a:t>complex</a:t>
            </a:r>
            <a:r>
              <a:rPr dirty="0" sz="1200" spc="33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2b2b2b"/>
                </a:solidFill>
                <a:latin typeface="PTPTMF+ArialMT"/>
                <a:cs typeface="PTPTMF+ArialMT"/>
              </a:rPr>
              <a:t>BW4HANA,</a:t>
            </a:r>
            <a:r>
              <a:rPr dirty="0" sz="1200" spc="31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2b2b2b"/>
                </a:solidFill>
                <a:latin typeface="PTPTMF+ArialMT"/>
                <a:cs typeface="PTPTMF+ArialMT"/>
              </a:rPr>
              <a:t>BPC</a:t>
            </a:r>
            <a:r>
              <a:rPr dirty="0" sz="1200" spc="33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2b2b2b"/>
                </a:solidFill>
                <a:latin typeface="PTPTMF+ArialMT"/>
                <a:cs typeface="PTPTMF+ArialMT"/>
              </a:rPr>
              <a:t>Embedded,</a:t>
            </a:r>
            <a:r>
              <a:rPr dirty="0" sz="1200" spc="31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2b2b2b"/>
                </a:solidFill>
                <a:latin typeface="PTPTMF+ArialMT"/>
                <a:cs typeface="PTPTMF+ArialMT"/>
              </a:rPr>
              <a:t>SAC</a:t>
            </a:r>
            <a:r>
              <a:rPr dirty="0" sz="1200" spc="33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2b2b2b"/>
                </a:solidFill>
                <a:latin typeface="PTPTMF+ArialMT"/>
                <a:cs typeface="PTPTMF+ArialMT"/>
              </a:rPr>
              <a:t>models</a:t>
            </a:r>
            <a:r>
              <a:rPr dirty="0" sz="1200" spc="33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2b2b2b"/>
                </a:solidFill>
                <a:latin typeface="PTPTMF+ArialMT"/>
                <a:cs typeface="PTPTMF+ArialMT"/>
              </a:rPr>
              <a:t>and</a:t>
            </a:r>
            <a:r>
              <a:rPr dirty="0" sz="1200" spc="31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2b2b2b"/>
                </a:solidFill>
                <a:latin typeface="PTPTMF+ArialMT"/>
                <a:cs typeface="PTPTMF+ArialMT"/>
              </a:rPr>
              <a:t>creating</a:t>
            </a:r>
            <a:r>
              <a:rPr dirty="0" sz="1200" spc="31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2b2b2b"/>
                </a:solidFill>
                <a:latin typeface="PTPTMF+ArialMT"/>
                <a:cs typeface="PTPTMF+ArialMT"/>
              </a:rPr>
              <a:t>insightful</a:t>
            </a:r>
            <a:r>
              <a:rPr dirty="0" sz="1200" spc="33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2b2b2b"/>
                </a:solidFill>
                <a:latin typeface="PTPTMF+ArialMT"/>
                <a:cs typeface="PTPTMF+ArialMT"/>
              </a:rPr>
              <a:t>reports</a:t>
            </a:r>
            <a:r>
              <a:rPr dirty="0" sz="1200" spc="33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2b2b2b"/>
                </a:solidFill>
                <a:latin typeface="PTPTMF+ArialMT"/>
                <a:cs typeface="PTPTMF+ArialMT"/>
              </a:rPr>
              <a:t>and</a:t>
            </a:r>
            <a:r>
              <a:rPr dirty="0" sz="1200" spc="31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2b2b2b"/>
                </a:solidFill>
                <a:latin typeface="PTPTMF+ArialMT"/>
                <a:cs typeface="PTPTMF+ArialMT"/>
              </a:rPr>
              <a:t>critical</a:t>
            </a:r>
            <a:r>
              <a:rPr dirty="0" sz="1200" spc="31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2b2b2b"/>
                </a:solidFill>
                <a:latin typeface="PTPTMF+ArialMT"/>
                <a:cs typeface="PTPTMF+ArialMT"/>
              </a:rPr>
              <a:t>decision</a:t>
            </a:r>
          </a:p>
          <a:p>
            <a:pPr marL="4263441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200">
                <a:solidFill>
                  <a:srgbClr val="2b2b2b"/>
                </a:solidFill>
                <a:latin typeface="PTPTMF+ArialMT"/>
                <a:cs typeface="PTPTMF+ArialMT"/>
              </a:rPr>
              <a:t>support</a:t>
            </a:r>
            <a:r>
              <a:rPr dirty="0" sz="1200" spc="31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2b2b2b"/>
                </a:solidFill>
                <a:latin typeface="PTPTMF+ArialMT"/>
                <a:cs typeface="PTPTMF+ArialMT"/>
              </a:rPr>
              <a:t>analytics.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76440" y="676416"/>
            <a:ext cx="10505104" cy="492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2b2b2b"/>
                </a:solidFill>
                <a:latin typeface="MLTGPR+Arial-BoldMT"/>
                <a:cs typeface="MLTGPR+Arial-BoldMT"/>
              </a:rPr>
              <a:t>Planning</a:t>
            </a:r>
            <a:r>
              <a:rPr dirty="0" sz="3200" spc="86" b="1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2b2b2b"/>
                </a:solidFill>
                <a:latin typeface="MLTGPR+Arial-BoldMT"/>
                <a:cs typeface="MLTGPR+Arial-BoldMT"/>
              </a:rPr>
              <a:t>&amp;</a:t>
            </a:r>
            <a:r>
              <a:rPr dirty="0" sz="3200" spc="86" b="1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2b2b2b"/>
                </a:solidFill>
                <a:latin typeface="MLTGPR+Arial-BoldMT"/>
                <a:cs typeface="MLTGPR+Arial-BoldMT"/>
              </a:rPr>
              <a:t>Budgeting</a:t>
            </a:r>
            <a:r>
              <a:rPr dirty="0" sz="3200" spc="86" b="1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2b2b2b"/>
                </a:solidFill>
                <a:latin typeface="MLTGPR+Arial-BoldMT"/>
                <a:cs typeface="MLTGPR+Arial-BoldMT"/>
              </a:rPr>
              <a:t>Accelerators</a:t>
            </a:r>
            <a:r>
              <a:rPr dirty="0" sz="3200" spc="87" b="1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2b2b2b"/>
                </a:solidFill>
                <a:latin typeface="MLTGPR+Arial-BoldMT"/>
                <a:cs typeface="MLTGPR+Arial-BoldMT"/>
              </a:rPr>
              <a:t>Built</a:t>
            </a:r>
            <a:r>
              <a:rPr dirty="0" sz="3200" spc="88" b="1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2b2b2b"/>
                </a:solidFill>
                <a:latin typeface="MLTGPR+Arial-BoldMT"/>
                <a:cs typeface="MLTGPR+Arial-BoldMT"/>
              </a:rPr>
              <a:t>on</a:t>
            </a:r>
            <a:r>
              <a:rPr dirty="0" sz="3200" spc="86" b="1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2b2b2b"/>
                </a:solidFill>
                <a:latin typeface="MLTGPR+Arial-BoldMT"/>
                <a:cs typeface="MLTGPR+Arial-BoldMT"/>
              </a:rPr>
              <a:t>SAP</a:t>
            </a:r>
            <a:r>
              <a:rPr dirty="0" sz="3200" spc="85" b="1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2b2b2b"/>
                </a:solidFill>
                <a:latin typeface="MLTGPR+Arial-BoldMT"/>
                <a:cs typeface="MLTGPR+Arial-BoldMT"/>
              </a:rPr>
              <a:t>SAC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84094" y="1642958"/>
            <a:ext cx="8637150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Our</a:t>
            </a:r>
            <a:r>
              <a:rPr dirty="0" sz="1400" spc="31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planning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&amp;</a:t>
            </a:r>
            <a:r>
              <a:rPr dirty="0" sz="1400" spc="36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budgeting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accelerators,</a:t>
            </a:r>
            <a:r>
              <a:rPr dirty="0" sz="1400" spc="41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built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on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the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SAP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Analytics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Cloud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platform,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can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be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divided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as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follows: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94918" y="2730596"/>
            <a:ext cx="1107351" cy="3478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2b2b2b"/>
                </a:solidFill>
                <a:latin typeface="MLTGPR+Arial-BoldMT"/>
                <a:cs typeface="MLTGPR+Arial-BoldMT"/>
              </a:rPr>
              <a:t>SAP</a:t>
            </a:r>
            <a:r>
              <a:rPr dirty="0" sz="1100" spc="31" b="1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100" b="1">
                <a:solidFill>
                  <a:srgbClr val="2b2b2b"/>
                </a:solidFill>
                <a:latin typeface="MLTGPR+Arial-BoldMT"/>
                <a:cs typeface="MLTGPR+Arial-BoldMT"/>
              </a:rPr>
              <a:t>Analytics</a:t>
            </a:r>
          </a:p>
          <a:p>
            <a:pPr marL="277812" marR="0">
              <a:lnSpc>
                <a:spcPts val="119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2b2b2b"/>
                </a:solidFill>
                <a:latin typeface="MLTGPR+Arial-BoldMT"/>
                <a:cs typeface="MLTGPR+Arial-BoldMT"/>
              </a:rPr>
              <a:t>Cloud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28493" y="3844797"/>
            <a:ext cx="887581" cy="3478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2b2b2b"/>
                </a:solidFill>
                <a:latin typeface="MLTGPR+Arial-BoldMT"/>
                <a:cs typeface="MLTGPR+Arial-BoldMT"/>
              </a:rPr>
              <a:t>Planning</a:t>
            </a:r>
            <a:r>
              <a:rPr dirty="0" sz="1100" spc="33" b="1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100" b="1">
                <a:solidFill>
                  <a:srgbClr val="2b2b2b"/>
                </a:solidFill>
                <a:latin typeface="MLTGPR+Arial-BoldMT"/>
                <a:cs typeface="MLTGPR+Arial-BoldMT"/>
              </a:rPr>
              <a:t>&amp;</a:t>
            </a:r>
          </a:p>
          <a:p>
            <a:pPr marL="19843" marR="0">
              <a:lnSpc>
                <a:spcPts val="119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2b2b2b"/>
                </a:solidFill>
                <a:latin typeface="MLTGPR+Arial-BoldMT"/>
                <a:cs typeface="MLTGPR+Arial-BoldMT"/>
              </a:rPr>
              <a:t>Budgeting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374080" y="3844797"/>
            <a:ext cx="700586" cy="3478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906" marR="0">
              <a:lnSpc>
                <a:spcPts val="12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2b2b2b"/>
                </a:solidFill>
                <a:latin typeface="MLTGPR+Arial-BoldMT"/>
                <a:cs typeface="MLTGPR+Arial-BoldMT"/>
              </a:rPr>
              <a:t>Custom</a:t>
            </a:r>
          </a:p>
          <a:p>
            <a:pPr marL="0" marR="0">
              <a:lnSpc>
                <a:spcPts val="119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2b2b2b"/>
                </a:solidFill>
                <a:latin typeface="MLTGPR+Arial-BoldMT"/>
                <a:cs typeface="MLTGPR+Arial-BoldMT"/>
              </a:rPr>
              <a:t>Widgets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695288" y="4882875"/>
            <a:ext cx="747599" cy="5000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081" marR="0">
              <a:lnSpc>
                <a:spcPts val="12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2b2b2b"/>
                </a:solidFill>
                <a:latin typeface="MLTGPR+Arial-BoldMT"/>
                <a:cs typeface="MLTGPR+Arial-BoldMT"/>
              </a:rPr>
              <a:t>Salary</a:t>
            </a:r>
            <a:r>
              <a:rPr dirty="0" sz="1100" spc="33" b="1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100" b="1">
                <a:solidFill>
                  <a:srgbClr val="2b2b2b"/>
                </a:solidFill>
                <a:latin typeface="MLTGPR+Arial-BoldMT"/>
                <a:cs typeface="MLTGPR+Arial-BoldMT"/>
              </a:rPr>
              <a:t>&amp;</a:t>
            </a:r>
          </a:p>
          <a:p>
            <a:pPr marL="19050" marR="0">
              <a:lnSpc>
                <a:spcPts val="119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2b2b2b"/>
                </a:solidFill>
                <a:latin typeface="MLTGPR+Arial-BoldMT"/>
                <a:cs typeface="MLTGPR+Arial-BoldMT"/>
              </a:rPr>
              <a:t>Benefits</a:t>
            </a:r>
          </a:p>
          <a:p>
            <a:pPr marL="0" marR="0">
              <a:lnSpc>
                <a:spcPts val="119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2b2b2b"/>
                </a:solidFill>
                <a:latin typeface="MLTGPR+Arial-BoldMT"/>
                <a:cs typeface="MLTGPR+Arial-BoldMT"/>
              </a:rPr>
              <a:t>Planning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799137" y="4882875"/>
            <a:ext cx="747599" cy="5000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937" marR="0">
              <a:lnSpc>
                <a:spcPts val="12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2b2b2b"/>
                </a:solidFill>
                <a:latin typeface="MLTGPR+Arial-BoldMT"/>
                <a:cs typeface="MLTGPR+Arial-BoldMT"/>
              </a:rPr>
              <a:t>Ongoing</a:t>
            </a:r>
          </a:p>
          <a:p>
            <a:pPr marL="54768" marR="0">
              <a:lnSpc>
                <a:spcPts val="119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2b2b2b"/>
                </a:solidFill>
                <a:latin typeface="MLTGPR+Arial-BoldMT"/>
                <a:cs typeface="MLTGPR+Arial-BoldMT"/>
              </a:rPr>
              <a:t>CAPEX</a:t>
            </a:r>
          </a:p>
          <a:p>
            <a:pPr marL="0" marR="0">
              <a:lnSpc>
                <a:spcPts val="119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2b2b2b"/>
                </a:solidFill>
                <a:latin typeface="MLTGPR+Arial-BoldMT"/>
                <a:cs typeface="MLTGPR+Arial-BoldMT"/>
              </a:rPr>
              <a:t>Planning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248667" y="4882875"/>
            <a:ext cx="950830" cy="5000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2b2b2b"/>
                </a:solidFill>
                <a:latin typeface="MLTGPR+Arial-BoldMT"/>
                <a:cs typeface="MLTGPR+Arial-BoldMT"/>
              </a:rPr>
              <a:t>New</a:t>
            </a:r>
            <a:r>
              <a:rPr dirty="0" sz="1100" spc="33" b="1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100" b="1">
                <a:solidFill>
                  <a:srgbClr val="2b2b2b"/>
                </a:solidFill>
                <a:latin typeface="MLTGPR+Arial-BoldMT"/>
                <a:cs typeface="MLTGPR+Arial-BoldMT"/>
              </a:rPr>
              <a:t>Capital</a:t>
            </a:r>
          </a:p>
          <a:p>
            <a:pPr marL="160337" marR="0">
              <a:lnSpc>
                <a:spcPts val="119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2b2b2b"/>
                </a:solidFill>
                <a:latin typeface="MLTGPR+Arial-BoldMT"/>
                <a:cs typeface="MLTGPR+Arial-BoldMT"/>
              </a:rPr>
              <a:t>Project</a:t>
            </a:r>
          </a:p>
          <a:p>
            <a:pPr marL="102393" marR="0">
              <a:lnSpc>
                <a:spcPts val="119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2b2b2b"/>
                </a:solidFill>
                <a:latin typeface="MLTGPR+Arial-BoldMT"/>
                <a:cs typeface="MLTGPR+Arial-BoldMT"/>
              </a:rPr>
              <a:t>Planning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770427" y="4882875"/>
            <a:ext cx="1014051" cy="5000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38125" marR="0">
              <a:lnSpc>
                <a:spcPts val="12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2b2b2b"/>
                </a:solidFill>
                <a:latin typeface="MLTGPR+Arial-BoldMT"/>
                <a:cs typeface="MLTGPR+Arial-BoldMT"/>
              </a:rPr>
              <a:t>Asset</a:t>
            </a:r>
          </a:p>
          <a:p>
            <a:pPr marL="0" marR="0">
              <a:lnSpc>
                <a:spcPts val="119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2b2b2b"/>
                </a:solidFill>
                <a:latin typeface="MLTGPR+Arial-BoldMT"/>
                <a:cs typeface="MLTGPR+Arial-BoldMT"/>
              </a:rPr>
              <a:t>Management</a:t>
            </a:r>
          </a:p>
          <a:p>
            <a:pPr marL="132556" marR="0">
              <a:lnSpc>
                <a:spcPts val="119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2b2b2b"/>
                </a:solidFill>
                <a:latin typeface="MLTGPR+Arial-BoldMT"/>
                <a:cs typeface="MLTGPR+Arial-BoldMT"/>
              </a:rPr>
              <a:t>Planning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91771" y="4958999"/>
            <a:ext cx="849540" cy="3478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2b2b2b"/>
                </a:solidFill>
                <a:latin typeface="MLTGPR+Arial-BoldMT"/>
                <a:cs typeface="MLTGPR+Arial-BoldMT"/>
              </a:rPr>
              <a:t>Workforce</a:t>
            </a:r>
          </a:p>
          <a:p>
            <a:pPr marL="51593" marR="0">
              <a:lnSpc>
                <a:spcPts val="119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2b2b2b"/>
                </a:solidFill>
                <a:latin typeface="MLTGPR+Arial-BoldMT"/>
                <a:cs typeface="MLTGPR+Arial-BoldMT"/>
              </a:rPr>
              <a:t>Planning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362833" y="4958999"/>
            <a:ext cx="927803" cy="3478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2b2b2b"/>
                </a:solidFill>
                <a:latin typeface="MLTGPR+Arial-BoldMT"/>
                <a:cs typeface="MLTGPR+Arial-BoldMT"/>
              </a:rPr>
              <a:t>Profitability</a:t>
            </a:r>
          </a:p>
          <a:p>
            <a:pPr marL="92075" marR="0">
              <a:lnSpc>
                <a:spcPts val="119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2b2b2b"/>
                </a:solidFill>
                <a:latin typeface="MLTGPR+Arial-BoldMT"/>
                <a:cs typeface="MLTGPR+Arial-BoldMT"/>
              </a:rPr>
              <a:t>Planning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032106" y="5035122"/>
            <a:ext cx="1177088" cy="1955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2b2b2b"/>
                </a:solidFill>
                <a:latin typeface="MLTGPR+Arial-BoldMT"/>
                <a:cs typeface="MLTGPR+Arial-BoldMT"/>
              </a:rPr>
              <a:t>OPEX</a:t>
            </a:r>
            <a:r>
              <a:rPr dirty="0" sz="1100" spc="31" b="1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100" b="1">
                <a:solidFill>
                  <a:srgbClr val="2b2b2b"/>
                </a:solidFill>
                <a:latin typeface="MLTGPR+Arial-BoldMT"/>
                <a:cs typeface="MLTGPR+Arial-BoldMT"/>
              </a:rPr>
              <a:t>Planning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1413173" y="6394371"/>
            <a:ext cx="321915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2b2b2b"/>
                </a:solidFill>
                <a:latin typeface="MLTGPR+Arial-BoldMT"/>
                <a:cs typeface="MLTGPR+Arial-BoldMT"/>
              </a:rPr>
              <a:t>21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778000" y="649346"/>
            <a:ext cx="8779383" cy="5488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2b2b2b"/>
                </a:solidFill>
                <a:latin typeface="MLTGPR+Arial-BoldMT"/>
                <a:cs typeface="MLTGPR+Arial-BoldMT"/>
              </a:rPr>
              <a:t>Business</a:t>
            </a:r>
            <a:r>
              <a:rPr dirty="0" sz="3600" spc="98" b="1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2b2b2b"/>
                </a:solidFill>
                <a:latin typeface="MLTGPR+Arial-BoldMT"/>
                <a:cs typeface="MLTGPR+Arial-BoldMT"/>
              </a:rPr>
              <a:t>Application</a:t>
            </a:r>
            <a:r>
              <a:rPr dirty="0" sz="3600" spc="95" b="1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2b2b2b"/>
                </a:solidFill>
                <a:latin typeface="MLTGPR+Arial-BoldMT"/>
                <a:cs typeface="MLTGPR+Arial-BoldMT"/>
              </a:rPr>
              <a:t>Built</a:t>
            </a:r>
            <a:r>
              <a:rPr dirty="0" sz="3600" spc="100" b="1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2b2b2b"/>
                </a:solidFill>
                <a:latin typeface="MLTGPR+Arial-BoldMT"/>
                <a:cs typeface="MLTGPR+Arial-BoldMT"/>
              </a:rPr>
              <a:t>on</a:t>
            </a:r>
            <a:r>
              <a:rPr dirty="0" sz="3600" spc="97" b="1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2b2b2b"/>
                </a:solidFill>
                <a:latin typeface="MLTGPR+Arial-BoldMT"/>
                <a:cs typeface="MLTGPR+Arial-BoldMT"/>
              </a:rPr>
              <a:t>SAP</a:t>
            </a:r>
            <a:r>
              <a:rPr dirty="0" sz="3600" spc="95" b="1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2b2b2b"/>
                </a:solidFill>
                <a:latin typeface="MLTGPR+Arial-BoldMT"/>
                <a:cs typeface="MLTGPR+Arial-BoldMT"/>
              </a:rPr>
              <a:t>SAC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97829" y="1618574"/>
            <a:ext cx="9988291" cy="450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Using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the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SAP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Analytics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Cloud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platform,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we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have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built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our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Asset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Retirement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Obligation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Management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Template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as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a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business</a:t>
            </a:r>
          </a:p>
          <a:p>
            <a:pPr marL="4474833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application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49886" y="2684510"/>
            <a:ext cx="1442875" cy="4566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 b="1">
                <a:solidFill>
                  <a:srgbClr val="2b2b2b"/>
                </a:solidFill>
                <a:latin typeface="MLTGPR+Arial-BoldMT"/>
                <a:cs typeface="MLTGPR+Arial-BoldMT"/>
              </a:rPr>
              <a:t>SAP</a:t>
            </a:r>
            <a:r>
              <a:rPr dirty="0" sz="1500" spc="40" b="1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2b2b2b"/>
                </a:solidFill>
                <a:latin typeface="MLTGPR+Arial-BoldMT"/>
                <a:cs typeface="MLTGPR+Arial-BoldMT"/>
              </a:rPr>
              <a:t>Analytics</a:t>
            </a:r>
          </a:p>
          <a:p>
            <a:pPr marL="377030" marR="0">
              <a:lnSpc>
                <a:spcPts val="16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 b="1">
                <a:solidFill>
                  <a:srgbClr val="2b2b2b"/>
                </a:solidFill>
                <a:latin typeface="MLTGPR+Arial-BoldMT"/>
                <a:cs typeface="MLTGPR+Arial-BoldMT"/>
              </a:rPr>
              <a:t>Cloud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578473" y="4177497"/>
            <a:ext cx="1189545" cy="4566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3662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 b="1">
                <a:solidFill>
                  <a:srgbClr val="2b2b2b"/>
                </a:solidFill>
                <a:latin typeface="MLTGPR+Arial-BoldMT"/>
                <a:cs typeface="MLTGPR+Arial-BoldMT"/>
              </a:rPr>
              <a:t>Business</a:t>
            </a:r>
          </a:p>
          <a:p>
            <a:pPr marL="0" marR="0">
              <a:lnSpc>
                <a:spcPts val="16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 b="1">
                <a:solidFill>
                  <a:srgbClr val="2b2b2b"/>
                </a:solidFill>
                <a:latin typeface="MLTGPR+Arial-BoldMT"/>
                <a:cs typeface="MLTGPR+Arial-BoldMT"/>
              </a:rPr>
              <a:t>Application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835648" y="5464743"/>
            <a:ext cx="671252" cy="2509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 b="1">
                <a:solidFill>
                  <a:srgbClr val="2b2b2b"/>
                </a:solidFill>
                <a:latin typeface="MLTGPR+Arial-BoldMT"/>
                <a:cs typeface="MLTGPR+Arial-BoldMT"/>
              </a:rPr>
              <a:t>Asset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513385" y="5670483"/>
            <a:ext cx="1316794" cy="6624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4137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 b="1">
                <a:solidFill>
                  <a:srgbClr val="2b2b2b"/>
                </a:solidFill>
                <a:latin typeface="MLTGPR+Arial-BoldMT"/>
                <a:cs typeface="MLTGPR+Arial-BoldMT"/>
              </a:rPr>
              <a:t>Retirement</a:t>
            </a:r>
          </a:p>
          <a:p>
            <a:pPr marL="113506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 b="1">
                <a:solidFill>
                  <a:srgbClr val="2b2b2b"/>
                </a:solidFill>
                <a:latin typeface="MLTGPR+Arial-BoldMT"/>
                <a:cs typeface="MLTGPR+Arial-BoldMT"/>
              </a:rPr>
              <a:t>Obligation</a:t>
            </a:r>
          </a:p>
          <a:p>
            <a:pPr marL="0" marR="0">
              <a:lnSpc>
                <a:spcPts val="16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 b="1">
                <a:solidFill>
                  <a:srgbClr val="2b2b2b"/>
                </a:solidFill>
                <a:latin typeface="MLTGPR+Arial-BoldMT"/>
                <a:cs typeface="MLTGPR+Arial-BoldMT"/>
              </a:rPr>
              <a:t>Management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413173" y="6394371"/>
            <a:ext cx="321915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2b2b2b"/>
                </a:solidFill>
                <a:latin typeface="MLTGPR+Arial-BoldMT"/>
                <a:cs typeface="MLTGPR+Arial-BoldMT"/>
              </a:rPr>
              <a:t>22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438525" y="649346"/>
            <a:ext cx="5462847" cy="5488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2b2b2b"/>
                </a:solidFill>
                <a:latin typeface="MLTGPR+Arial-BoldMT"/>
                <a:cs typeface="MLTGPR+Arial-BoldMT"/>
              </a:rPr>
              <a:t>VIZIO's</a:t>
            </a:r>
            <a:r>
              <a:rPr dirty="0" sz="3600" spc="100" b="1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2b2b2b"/>
                </a:solidFill>
                <a:latin typeface="MLTGPR+Arial-BoldMT"/>
                <a:cs typeface="MLTGPR+Arial-BoldMT"/>
              </a:rPr>
              <a:t>SAP</a:t>
            </a:r>
            <a:r>
              <a:rPr dirty="0" sz="3600" spc="95" b="1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2b2b2b"/>
                </a:solidFill>
                <a:latin typeface="MLTGPR+Arial-BoldMT"/>
                <a:cs typeface="MLTGPR+Arial-BoldMT"/>
              </a:rPr>
              <a:t>Capabilities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60105" y="1487163"/>
            <a:ext cx="3638880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We</a:t>
            </a:r>
            <a:r>
              <a:rPr dirty="0" sz="1400" spc="38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offer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end-to-end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services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which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includes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413173" y="6394371"/>
            <a:ext cx="321915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2b2b2b"/>
                </a:solidFill>
                <a:latin typeface="MLTGPR+Arial-BoldMT"/>
                <a:cs typeface="MLTGPR+Arial-BoldMT"/>
              </a:rPr>
              <a:t>23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223539" y="898574"/>
            <a:ext cx="4104571" cy="4637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ffffff"/>
                </a:solidFill>
                <a:latin typeface="MLTGPR+Arial-BoldMT"/>
                <a:cs typeface="MLTGPR+Arial-BoldMT"/>
              </a:rPr>
              <a:t>Multilingual</a:t>
            </a:r>
            <a:r>
              <a:rPr dirty="0" sz="3000" spc="8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000" b="1">
                <a:solidFill>
                  <a:srgbClr val="ffffff"/>
                </a:solidFill>
                <a:latin typeface="MLTGPR+Arial-BoldMT"/>
                <a:cs typeface="MLTGPR+Arial-BoldMT"/>
              </a:rPr>
              <a:t>Solutions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413173" y="6394371"/>
            <a:ext cx="321915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2b2b2b"/>
                </a:solidFill>
                <a:latin typeface="MLTGPR+Arial-BoldMT"/>
                <a:cs typeface="MLTGPR+Arial-BoldMT"/>
              </a:rPr>
              <a:t>24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51200" y="649346"/>
            <a:ext cx="5837293" cy="5488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2b2b2b"/>
                </a:solidFill>
                <a:latin typeface="MLTGPR+Arial-BoldMT"/>
                <a:cs typeface="MLTGPR+Arial-BoldMT"/>
              </a:rPr>
              <a:t>VIZIO</a:t>
            </a:r>
            <a:r>
              <a:rPr dirty="0" sz="3600" spc="97" b="1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2b2b2b"/>
                </a:solidFill>
                <a:latin typeface="MLTGPR+Arial-BoldMT"/>
                <a:cs typeface="MLTGPR+Arial-BoldMT"/>
              </a:rPr>
              <a:t>Industry</a:t>
            </a:r>
            <a:r>
              <a:rPr dirty="0" sz="3600" spc="99" b="1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2b2b2b"/>
                </a:solidFill>
                <a:latin typeface="MLTGPR+Arial-BoldMT"/>
                <a:cs typeface="MLTGPR+Arial-BoldMT"/>
              </a:rPr>
              <a:t>Experience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22600" y="1511928"/>
            <a:ext cx="6265309" cy="4500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The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team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at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VIZIO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Consulting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has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several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years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of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experience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working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in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(but</a:t>
            </a:r>
          </a:p>
          <a:p>
            <a:pPr marL="1595437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not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limited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to)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the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following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industries: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270892" y="4112613"/>
            <a:ext cx="1069801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2b2b2b"/>
                </a:solidFill>
                <a:latin typeface="MLTGPR+Arial-BoldMT"/>
                <a:cs typeface="MLTGPR+Arial-BoldMT"/>
              </a:rPr>
              <a:t>Utilities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93945" y="4153311"/>
            <a:ext cx="1773723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2b2b2b"/>
                </a:solidFill>
                <a:latin typeface="MLTGPR+Arial-BoldMT"/>
                <a:cs typeface="MLTGPR+Arial-BoldMT"/>
              </a:rPr>
              <a:t>Public</a:t>
            </a:r>
            <a:r>
              <a:rPr dirty="0" sz="2000" spc="55" b="1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b2b2b"/>
                </a:solidFill>
                <a:latin typeface="MLTGPR+Arial-BoldMT"/>
                <a:cs typeface="MLTGPR+Arial-BoldMT"/>
              </a:rPr>
              <a:t>Sector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845575" y="4153434"/>
            <a:ext cx="1902122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2b2b2b"/>
                </a:solidFill>
                <a:latin typeface="MLTGPR+Arial-BoldMT"/>
                <a:cs typeface="MLTGPR+Arial-BoldMT"/>
              </a:rPr>
              <a:t>Manufacturing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413173" y="6394371"/>
            <a:ext cx="321915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f6f8f8"/>
                </a:solidFill>
                <a:latin typeface="MLTGPR+Arial-BoldMT"/>
                <a:cs typeface="MLTGPR+Arial-BoldMT"/>
              </a:rPr>
              <a:t>25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355181" y="466466"/>
            <a:ext cx="5559526" cy="9170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36657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ffffff"/>
                </a:solidFill>
                <a:latin typeface="MLTGPR+Arial-BoldMT"/>
                <a:cs typeface="MLTGPR+Arial-BoldMT"/>
              </a:rPr>
              <a:t>VIZIO‘s</a:t>
            </a:r>
            <a:r>
              <a:rPr dirty="0" sz="3600" spc="10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ffffff"/>
                </a:solidFill>
                <a:latin typeface="MLTGPR+Arial-BoldMT"/>
                <a:cs typeface="MLTGPR+Arial-BoldMT"/>
              </a:rPr>
              <a:t>Accelerators</a:t>
            </a:r>
          </a:p>
          <a:p>
            <a:pPr marL="0" marR="0">
              <a:lnSpc>
                <a:spcPts val="2681"/>
              </a:lnSpc>
              <a:spcBef>
                <a:spcPts val="217"/>
              </a:spcBef>
              <a:spcAft>
                <a:spcPts val="0"/>
              </a:spcAft>
            </a:pPr>
            <a:r>
              <a:rPr dirty="0" sz="2400" b="1">
                <a:solidFill>
                  <a:srgbClr val="ffc000"/>
                </a:solidFill>
                <a:latin typeface="MLTGPR+Arial-BoldMT"/>
                <a:cs typeface="MLTGPR+Arial-BoldMT"/>
              </a:rPr>
              <a:t>Key</a:t>
            </a:r>
            <a:r>
              <a:rPr dirty="0" sz="2400" spc="64" b="1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c000"/>
                </a:solidFill>
                <a:latin typeface="MLTGPR+Arial-BoldMT"/>
                <a:cs typeface="MLTGPR+Arial-BoldMT"/>
              </a:rPr>
              <a:t>FP&amp;A</a:t>
            </a:r>
            <a:r>
              <a:rPr dirty="0" sz="2400" spc="66" b="1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c000"/>
                </a:solidFill>
                <a:latin typeface="MLTGPR+Arial-BoldMT"/>
                <a:cs typeface="MLTGPR+Arial-BoldMT"/>
              </a:rPr>
              <a:t>Features</a:t>
            </a:r>
            <a:r>
              <a:rPr dirty="0" sz="2400" spc="64" b="1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c000"/>
                </a:solidFill>
                <a:latin typeface="MLTGPR+Arial-BoldMT"/>
                <a:cs typeface="MLTGPR+Arial-BoldMT"/>
              </a:rPr>
              <a:t>for</a:t>
            </a:r>
            <a:r>
              <a:rPr dirty="0" sz="2400" b="1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c000"/>
                </a:solidFill>
                <a:latin typeface="MLTGPR+Arial-BoldMT"/>
                <a:cs typeface="MLTGPR+Arial-BoldMT"/>
              </a:rPr>
              <a:t>Municipalities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76488" y="2595281"/>
            <a:ext cx="3034589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b2b2b"/>
                </a:solidFill>
                <a:latin typeface="PTPTMF+ArialMT"/>
                <a:cs typeface="PTPTMF+ArialMT"/>
              </a:rPr>
              <a:t>Full</a:t>
            </a:r>
            <a:r>
              <a:rPr dirty="0" sz="1800" spc="49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b2b2b"/>
                </a:solidFill>
                <a:latin typeface="PTPTMF+ArialMT"/>
                <a:cs typeface="PTPTMF+ArialMT"/>
              </a:rPr>
              <a:t>Driver</a:t>
            </a:r>
            <a:r>
              <a:rPr dirty="0" sz="1800" spc="49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b2b2b"/>
                </a:solidFill>
                <a:latin typeface="PTPTMF+ArialMT"/>
                <a:cs typeface="PTPTMF+ArialMT"/>
              </a:rPr>
              <a:t>Based</a:t>
            </a:r>
            <a:r>
              <a:rPr dirty="0" sz="1800" spc="49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b2b2b"/>
                </a:solidFill>
                <a:latin typeface="PTPTMF+ArialMT"/>
                <a:cs typeface="PTPTMF+ArialMT"/>
              </a:rPr>
              <a:t>Processes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676237" y="3431807"/>
            <a:ext cx="1789633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b2b2b"/>
                </a:solidFill>
                <a:latin typeface="PTPTMF+ArialMT"/>
                <a:cs typeface="PTPTMF+ArialMT"/>
              </a:rPr>
              <a:t>What</a:t>
            </a:r>
            <a:r>
              <a:rPr dirty="0" sz="1800" spc="4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b2b2b"/>
                </a:solidFill>
                <a:latin typeface="PTPTMF+ArialMT"/>
                <a:cs typeface="PTPTMF+ArialMT"/>
              </a:rPr>
              <a:t>If</a:t>
            </a:r>
            <a:r>
              <a:rPr dirty="0" sz="1800" spc="49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b2b2b"/>
                </a:solidFill>
                <a:latin typeface="PTPTMF+ArialMT"/>
                <a:cs typeface="PTPTMF+ArialMT"/>
              </a:rPr>
              <a:t>Analysis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276488" y="4268332"/>
            <a:ext cx="3975824" cy="19665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22439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b2b2b"/>
                </a:solidFill>
                <a:latin typeface="PTPTMF+ArialMT"/>
                <a:cs typeface="PTPTMF+ArialMT"/>
              </a:rPr>
              <a:t>Multi</a:t>
            </a:r>
            <a:r>
              <a:rPr dirty="0" sz="1800" spc="49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b2b2b"/>
                </a:solidFill>
                <a:latin typeface="PTPTMF+ArialMT"/>
                <a:cs typeface="PTPTMF+ArialMT"/>
              </a:rPr>
              <a:t>Year</a:t>
            </a:r>
            <a:r>
              <a:rPr dirty="0" sz="1800" spc="49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b2b2b"/>
                </a:solidFill>
                <a:latin typeface="PTPTMF+ArialMT"/>
                <a:cs typeface="PTPTMF+ArialMT"/>
              </a:rPr>
              <a:t>Budgeting</a:t>
            </a:r>
            <a:r>
              <a:rPr dirty="0" sz="1800" spc="49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b2b2b"/>
                </a:solidFill>
                <a:latin typeface="PTPTMF+ArialMT"/>
                <a:cs typeface="PTPTMF+ArialMT"/>
              </a:rPr>
              <a:t>(Max</a:t>
            </a:r>
            <a:r>
              <a:rPr dirty="0" sz="1800" spc="49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b2b2b"/>
                </a:solidFill>
                <a:latin typeface="PTPTMF+ArialMT"/>
                <a:cs typeface="PTPTMF+ArialMT"/>
              </a:rPr>
              <a:t>10</a:t>
            </a:r>
            <a:r>
              <a:rPr dirty="0" sz="1800" spc="49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b2b2b"/>
                </a:solidFill>
                <a:latin typeface="PTPTMF+ArialMT"/>
                <a:cs typeface="PTPTMF+ArialMT"/>
              </a:rPr>
              <a:t>Y)</a:t>
            </a:r>
          </a:p>
          <a:p>
            <a:pPr marL="399748" marR="0">
              <a:lnSpc>
                <a:spcPts val="2010"/>
              </a:lnSpc>
              <a:spcBef>
                <a:spcPts val="4575"/>
              </a:spcBef>
              <a:spcAft>
                <a:spcPts val="0"/>
              </a:spcAft>
            </a:pPr>
            <a:r>
              <a:rPr dirty="0" sz="1800">
                <a:solidFill>
                  <a:srgbClr val="2b2b2b"/>
                </a:solidFill>
                <a:latin typeface="PTPTMF+ArialMT"/>
                <a:cs typeface="PTPTMF+ArialMT"/>
              </a:rPr>
              <a:t>Full</a:t>
            </a:r>
            <a:r>
              <a:rPr dirty="0" sz="1800" spc="49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b2b2b"/>
                </a:solidFill>
                <a:latin typeface="PTPTMF+ArialMT"/>
                <a:cs typeface="PTPTMF+ArialMT"/>
              </a:rPr>
              <a:t>Process</a:t>
            </a:r>
            <a:r>
              <a:rPr dirty="0" sz="1800" spc="49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b2b2b"/>
                </a:solidFill>
                <a:latin typeface="PTPTMF+ArialMT"/>
                <a:cs typeface="PTPTMF+ArialMT"/>
              </a:rPr>
              <a:t>Tracking</a:t>
            </a:r>
          </a:p>
          <a:p>
            <a:pPr marL="0" marR="0">
              <a:lnSpc>
                <a:spcPts val="2010"/>
              </a:lnSpc>
              <a:spcBef>
                <a:spcPts val="4575"/>
              </a:spcBef>
              <a:spcAft>
                <a:spcPts val="0"/>
              </a:spcAft>
            </a:pPr>
            <a:r>
              <a:rPr dirty="0" sz="1800">
                <a:solidFill>
                  <a:srgbClr val="2b2b2b"/>
                </a:solidFill>
                <a:latin typeface="PTPTMF+ArialMT"/>
                <a:cs typeface="PTPTMF+ArialMT"/>
              </a:rPr>
              <a:t>Data</a:t>
            </a:r>
            <a:r>
              <a:rPr dirty="0" sz="1800" spc="49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b2b2b"/>
                </a:solidFill>
                <a:latin typeface="PTPTMF+ArialMT"/>
                <a:cs typeface="PTPTMF+ArialMT"/>
              </a:rPr>
              <a:t>Level</a:t>
            </a:r>
            <a:r>
              <a:rPr dirty="0" sz="1800" spc="49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b2b2b"/>
                </a:solidFill>
                <a:latin typeface="PTPTMF+ArialMT"/>
                <a:cs typeface="PTPTMF+ArialMT"/>
              </a:rPr>
              <a:t>Security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413173" y="6394371"/>
            <a:ext cx="321915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2b2b2b"/>
                </a:solidFill>
                <a:latin typeface="MLTGPR+Arial-BoldMT"/>
                <a:cs typeface="MLTGPR+Arial-BoldMT"/>
              </a:rPr>
              <a:t>26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965790" y="779757"/>
            <a:ext cx="4848828" cy="5488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ffffff"/>
                </a:solidFill>
                <a:latin typeface="MLTGPR+Arial-BoldMT"/>
                <a:cs typeface="MLTGPR+Arial-BoldMT"/>
              </a:rPr>
              <a:t>ARO</a:t>
            </a:r>
            <a:r>
              <a:rPr dirty="0" sz="3600" spc="94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ffffff"/>
                </a:solidFill>
                <a:latin typeface="MLTGPR+Arial-BoldMT"/>
                <a:cs typeface="MLTGPR+Arial-BoldMT"/>
              </a:rPr>
              <a:t>Design</a:t>
            </a:r>
            <a:r>
              <a:rPr dirty="0" sz="3600" spc="9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ffffff"/>
                </a:solidFill>
                <a:latin typeface="MLTGPR+Arial-BoldMT"/>
                <a:cs typeface="MLTGPR+Arial-BoldMT"/>
              </a:rPr>
              <a:t>Features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32639" y="2290929"/>
            <a:ext cx="1397196" cy="5740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175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b2b2b"/>
                </a:solidFill>
                <a:latin typeface="PTPTMF+ArialMT"/>
                <a:cs typeface="PTPTMF+ArialMT"/>
              </a:rPr>
              <a:t>Obligation</a:t>
            </a:r>
            <a:r>
              <a:rPr dirty="0" sz="900" spc="23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2b2b2b"/>
                </a:solidFill>
                <a:latin typeface="PTPTMF+ArialMT"/>
                <a:cs typeface="PTPTMF+ArialMT"/>
              </a:rPr>
              <a:t>Management</a:t>
            </a:r>
          </a:p>
          <a:p>
            <a:pPr marL="0" marR="0">
              <a:lnSpc>
                <a:spcPts val="1005"/>
              </a:lnSpc>
              <a:spcBef>
                <a:spcPts val="2209"/>
              </a:spcBef>
              <a:spcAft>
                <a:spcPts val="0"/>
              </a:spcAft>
            </a:pPr>
            <a:r>
              <a:rPr dirty="0" sz="900">
                <a:solidFill>
                  <a:srgbClr val="2b2b2b"/>
                </a:solidFill>
                <a:latin typeface="PTPTMF+ArialMT"/>
                <a:cs typeface="PTPTMF+ArialMT"/>
              </a:rPr>
              <a:t>Cost</a:t>
            </a:r>
            <a:r>
              <a:rPr dirty="0" sz="900" spc="23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2b2b2b"/>
                </a:solidFill>
                <a:latin typeface="PTPTMF+ArialMT"/>
                <a:cs typeface="PTPTMF+ArialMT"/>
              </a:rPr>
              <a:t>Estimates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632639" y="3107409"/>
            <a:ext cx="1390743" cy="13905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b2b2b"/>
                </a:solidFill>
                <a:latin typeface="PTPTMF+ArialMT"/>
                <a:cs typeface="PTPTMF+ArialMT"/>
              </a:rPr>
              <a:t>Future</a:t>
            </a:r>
            <a:r>
              <a:rPr dirty="0" sz="900" spc="25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2b2b2b"/>
                </a:solidFill>
                <a:latin typeface="PTPTMF+ArialMT"/>
                <a:cs typeface="PTPTMF+ArialMT"/>
              </a:rPr>
              <a:t>Value</a:t>
            </a:r>
            <a:r>
              <a:rPr dirty="0" sz="900" spc="23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2b2b2b"/>
                </a:solidFill>
                <a:latin typeface="PTPTMF+ArialMT"/>
                <a:cs typeface="PTPTMF+ArialMT"/>
              </a:rPr>
              <a:t>&amp;</a:t>
            </a:r>
            <a:r>
              <a:rPr dirty="0" sz="900" spc="23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2b2b2b"/>
                </a:solidFill>
                <a:latin typeface="PTPTMF+ArialMT"/>
                <a:cs typeface="PTPTMF+ArialMT"/>
              </a:rPr>
              <a:t>NPV</a:t>
            </a:r>
          </a:p>
          <a:p>
            <a:pPr marL="0" marR="0">
              <a:lnSpc>
                <a:spcPts val="1005"/>
              </a:lnSpc>
              <a:spcBef>
                <a:spcPts val="2209"/>
              </a:spcBef>
              <a:spcAft>
                <a:spcPts val="0"/>
              </a:spcAft>
            </a:pPr>
            <a:r>
              <a:rPr dirty="0" sz="900">
                <a:solidFill>
                  <a:srgbClr val="2b2b2b"/>
                </a:solidFill>
                <a:latin typeface="PTPTMF+ArialMT"/>
                <a:cs typeface="PTPTMF+ArialMT"/>
              </a:rPr>
              <a:t>Depreciation</a:t>
            </a:r>
            <a:r>
              <a:rPr dirty="0" sz="900" spc="23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2b2b2b"/>
                </a:solidFill>
                <a:latin typeface="PTPTMF+ArialMT"/>
                <a:cs typeface="PTPTMF+ArialMT"/>
              </a:rPr>
              <a:t>Calculation</a:t>
            </a:r>
          </a:p>
          <a:p>
            <a:pPr marL="0" marR="0">
              <a:lnSpc>
                <a:spcPts val="1005"/>
              </a:lnSpc>
              <a:spcBef>
                <a:spcPts val="2209"/>
              </a:spcBef>
              <a:spcAft>
                <a:spcPts val="0"/>
              </a:spcAft>
            </a:pPr>
            <a:r>
              <a:rPr dirty="0" sz="900">
                <a:solidFill>
                  <a:srgbClr val="2b2b2b"/>
                </a:solidFill>
                <a:latin typeface="PTPTMF+ArialMT"/>
                <a:cs typeface="PTPTMF+ArialMT"/>
              </a:rPr>
              <a:t>Cashflow</a:t>
            </a:r>
            <a:r>
              <a:rPr dirty="0" sz="900" spc="23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2b2b2b"/>
                </a:solidFill>
                <a:latin typeface="PTPTMF+ArialMT"/>
                <a:cs typeface="PTPTMF+ArialMT"/>
              </a:rPr>
              <a:t>Generation</a:t>
            </a:r>
          </a:p>
          <a:p>
            <a:pPr marL="0" marR="0">
              <a:lnSpc>
                <a:spcPts val="1005"/>
              </a:lnSpc>
              <a:spcBef>
                <a:spcPts val="2209"/>
              </a:spcBef>
              <a:spcAft>
                <a:spcPts val="0"/>
              </a:spcAft>
            </a:pPr>
            <a:r>
              <a:rPr dirty="0" sz="900">
                <a:solidFill>
                  <a:srgbClr val="2b2b2b"/>
                </a:solidFill>
                <a:latin typeface="PTPTMF+ArialMT"/>
                <a:cs typeface="PTPTMF+ArialMT"/>
              </a:rPr>
              <a:t>Posting</a:t>
            </a:r>
            <a:r>
              <a:rPr dirty="0" sz="900" spc="25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2b2b2b"/>
                </a:solidFill>
                <a:latin typeface="PTPTMF+ArialMT"/>
                <a:cs typeface="PTPTMF+ArialMT"/>
              </a:rPr>
              <a:t>entries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633409" y="4578603"/>
            <a:ext cx="1041177" cy="6049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1"/>
              </a:lnSpc>
              <a:spcBef>
                <a:spcPts val="0"/>
              </a:spcBef>
              <a:spcAft>
                <a:spcPts val="0"/>
              </a:spcAft>
            </a:pPr>
            <a:r>
              <a:rPr dirty="0" sz="950" spc="116">
                <a:solidFill>
                  <a:srgbClr val="2b2b2b"/>
                </a:solidFill>
                <a:latin typeface="PTPTMF+ArialMT"/>
                <a:cs typeface="PTPTMF+ArialMT"/>
              </a:rPr>
              <a:t>•</a:t>
            </a:r>
            <a:r>
              <a:rPr dirty="0" sz="900">
                <a:solidFill>
                  <a:srgbClr val="2b2b2b"/>
                </a:solidFill>
                <a:latin typeface="PTPTMF+ArialMT"/>
                <a:cs typeface="PTPTMF+ArialMT"/>
              </a:rPr>
              <a:t>Obligation</a:t>
            </a:r>
          </a:p>
          <a:p>
            <a:pPr marL="0" marR="0">
              <a:lnSpc>
                <a:spcPts val="1061"/>
              </a:lnSpc>
              <a:spcBef>
                <a:spcPts val="22"/>
              </a:spcBef>
              <a:spcAft>
                <a:spcPts val="0"/>
              </a:spcAft>
            </a:pPr>
            <a:r>
              <a:rPr dirty="0" sz="950" spc="116">
                <a:solidFill>
                  <a:srgbClr val="2b2b2b"/>
                </a:solidFill>
                <a:latin typeface="PTPTMF+ArialMT"/>
                <a:cs typeface="PTPTMF+ArialMT"/>
              </a:rPr>
              <a:t>•</a:t>
            </a:r>
            <a:r>
              <a:rPr dirty="0" sz="900">
                <a:solidFill>
                  <a:srgbClr val="2b2b2b"/>
                </a:solidFill>
                <a:latin typeface="PTPTMF+ArialMT"/>
                <a:cs typeface="PTPTMF+ArialMT"/>
              </a:rPr>
              <a:t>Asset</a:t>
            </a:r>
          </a:p>
          <a:p>
            <a:pPr marL="0" marR="0">
              <a:lnSpc>
                <a:spcPts val="1061"/>
              </a:lnSpc>
              <a:spcBef>
                <a:spcPts val="22"/>
              </a:spcBef>
              <a:spcAft>
                <a:spcPts val="0"/>
              </a:spcAft>
            </a:pPr>
            <a:r>
              <a:rPr dirty="0" sz="950" spc="116">
                <a:solidFill>
                  <a:srgbClr val="2b2b2b"/>
                </a:solidFill>
                <a:latin typeface="PTPTMF+ArialMT"/>
                <a:cs typeface="PTPTMF+ArialMT"/>
              </a:rPr>
              <a:t>•</a:t>
            </a:r>
            <a:r>
              <a:rPr dirty="0" sz="900">
                <a:solidFill>
                  <a:srgbClr val="2b2b2b"/>
                </a:solidFill>
                <a:latin typeface="PTPTMF+ArialMT"/>
                <a:cs typeface="PTPTMF+ArialMT"/>
              </a:rPr>
              <a:t>Depreciaton</a:t>
            </a:r>
          </a:p>
          <a:p>
            <a:pPr marL="0" marR="0">
              <a:lnSpc>
                <a:spcPts val="1061"/>
              </a:lnSpc>
              <a:spcBef>
                <a:spcPts val="72"/>
              </a:spcBef>
              <a:spcAft>
                <a:spcPts val="0"/>
              </a:spcAft>
            </a:pPr>
            <a:r>
              <a:rPr dirty="0" sz="950" spc="116">
                <a:solidFill>
                  <a:srgbClr val="2b2b2b"/>
                </a:solidFill>
                <a:latin typeface="PTPTMF+ArialMT"/>
                <a:cs typeface="PTPTMF+ArialMT"/>
              </a:rPr>
              <a:t>•</a:t>
            </a:r>
            <a:r>
              <a:rPr dirty="0" sz="900">
                <a:solidFill>
                  <a:srgbClr val="2b2b2b"/>
                </a:solidFill>
                <a:latin typeface="PTPTMF+ArialMT"/>
                <a:cs typeface="PTPTMF+ArialMT"/>
              </a:rPr>
              <a:t>Sale</a:t>
            </a:r>
            <a:r>
              <a:rPr dirty="0" sz="900" spc="25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2b2b2b"/>
                </a:solidFill>
                <a:latin typeface="PTPTMF+ArialMT"/>
                <a:cs typeface="PTPTMF+ArialMT"/>
              </a:rPr>
              <a:t>of</a:t>
            </a:r>
            <a:r>
              <a:rPr dirty="0" sz="900" spc="23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2b2b2b"/>
                </a:solidFill>
                <a:latin typeface="PTPTMF+ArialMT"/>
                <a:cs typeface="PTPTMF+ArialMT"/>
              </a:rPr>
              <a:t>an</a:t>
            </a:r>
            <a:r>
              <a:rPr dirty="0" sz="900" spc="23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2b2b2b"/>
                </a:solidFill>
                <a:latin typeface="PTPTMF+ArialMT"/>
                <a:cs typeface="PTPTMF+ArialMT"/>
              </a:rPr>
              <a:t>Asset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632639" y="5323575"/>
            <a:ext cx="1238153" cy="1657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b2b2b"/>
                </a:solidFill>
                <a:latin typeface="PTPTMF+ArialMT"/>
                <a:cs typeface="PTPTMF+ArialMT"/>
              </a:rPr>
              <a:t>Physical</a:t>
            </a:r>
            <a:r>
              <a:rPr dirty="0" sz="900" spc="23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2b2b2b"/>
                </a:solidFill>
                <a:latin typeface="PTPTMF+ArialMT"/>
                <a:cs typeface="PTPTMF+ArialMT"/>
              </a:rPr>
              <a:t>asset</a:t>
            </a:r>
            <a:r>
              <a:rPr dirty="0" sz="900" spc="23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2b2b2b"/>
                </a:solidFill>
                <a:latin typeface="PTPTMF+ArialMT"/>
                <a:cs typeface="PTPTMF+ArialMT"/>
              </a:rPr>
              <a:t>linking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632639" y="5731815"/>
            <a:ext cx="1974570" cy="5740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b2b2b"/>
                </a:solidFill>
                <a:latin typeface="PTPTMF+ArialMT"/>
                <a:cs typeface="PTPTMF+ArialMT"/>
              </a:rPr>
              <a:t>Able</a:t>
            </a:r>
            <a:r>
              <a:rPr dirty="0" sz="900" spc="25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2b2b2b"/>
                </a:solidFill>
                <a:latin typeface="PTPTMF+ArialMT"/>
                <a:cs typeface="PTPTMF+ArialMT"/>
              </a:rPr>
              <a:t>to</a:t>
            </a:r>
            <a:r>
              <a:rPr dirty="0" sz="900" spc="25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2b2b2b"/>
                </a:solidFill>
                <a:latin typeface="PTPTMF+ArialMT"/>
                <a:cs typeface="PTPTMF+ArialMT"/>
              </a:rPr>
              <a:t>use</a:t>
            </a:r>
            <a:r>
              <a:rPr dirty="0" sz="900" spc="23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2b2b2b"/>
                </a:solidFill>
                <a:latin typeface="PTPTMF+ArialMT"/>
                <a:cs typeface="PTPTMF+ArialMT"/>
              </a:rPr>
              <a:t>different</a:t>
            </a:r>
            <a:r>
              <a:rPr dirty="0" sz="900" spc="23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2b2b2b"/>
                </a:solidFill>
                <a:latin typeface="PTPTMF+ArialMT"/>
                <a:cs typeface="PTPTMF+ArialMT"/>
              </a:rPr>
              <a:t>discount</a:t>
            </a:r>
            <a:r>
              <a:rPr dirty="0" sz="900" spc="23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2b2b2b"/>
                </a:solidFill>
                <a:latin typeface="PTPTMF+ArialMT"/>
                <a:cs typeface="PTPTMF+ArialMT"/>
              </a:rPr>
              <a:t>rates</a:t>
            </a:r>
          </a:p>
          <a:p>
            <a:pPr marL="0" marR="0">
              <a:lnSpc>
                <a:spcPts val="1005"/>
              </a:lnSpc>
              <a:spcBef>
                <a:spcPts val="2209"/>
              </a:spcBef>
              <a:spcAft>
                <a:spcPts val="0"/>
              </a:spcAft>
            </a:pPr>
            <a:r>
              <a:rPr dirty="0" sz="900">
                <a:solidFill>
                  <a:srgbClr val="2b2b2b"/>
                </a:solidFill>
                <a:latin typeface="PTPTMF+ArialMT"/>
                <a:cs typeface="PTPTMF+ArialMT"/>
              </a:rPr>
              <a:t>Able</a:t>
            </a:r>
            <a:r>
              <a:rPr dirty="0" sz="900" spc="25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2b2b2b"/>
                </a:solidFill>
                <a:latin typeface="PTPTMF+ArialMT"/>
                <a:cs typeface="PTPTMF+ArialMT"/>
              </a:rPr>
              <a:t>to</a:t>
            </a:r>
            <a:r>
              <a:rPr dirty="0" sz="900" spc="25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2b2b2b"/>
                </a:solidFill>
                <a:latin typeface="PTPTMF+ArialMT"/>
                <a:cs typeface="PTPTMF+ArialMT"/>
              </a:rPr>
              <a:t>handle</a:t>
            </a:r>
            <a:r>
              <a:rPr dirty="0" sz="900" spc="23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2b2b2b"/>
                </a:solidFill>
                <a:latin typeface="PTPTMF+ArialMT"/>
                <a:cs typeface="PTPTMF+ArialMT"/>
              </a:rPr>
              <a:t>multiple</a:t>
            </a:r>
            <a:r>
              <a:rPr dirty="0" sz="900" spc="23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2b2b2b"/>
                </a:solidFill>
                <a:latin typeface="PTPTMF+ArialMT"/>
                <a:cs typeface="PTPTMF+ArialMT"/>
              </a:rPr>
              <a:t>legal</a:t>
            </a:r>
            <a:r>
              <a:rPr dirty="0" sz="900" spc="23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2b2b2b"/>
                </a:solidFill>
                <a:latin typeface="PTPTMF+ArialMT"/>
                <a:cs typeface="PTPTMF+ArialMT"/>
              </a:rPr>
              <a:t>entities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413173" y="6394371"/>
            <a:ext cx="321915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2b2b2b"/>
                </a:solidFill>
                <a:latin typeface="MLTGPR+Arial-BoldMT"/>
                <a:cs typeface="MLTGPR+Arial-BoldMT"/>
              </a:rPr>
              <a:t>27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793" y="490128"/>
            <a:ext cx="8007899" cy="862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1281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MLTGPR+Arial-BoldMT"/>
                <a:cs typeface="MLTGPR+Arial-BoldMT"/>
              </a:rPr>
              <a:t>ARO</a:t>
            </a:r>
            <a:r>
              <a:rPr dirty="0" sz="2800" spc="74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MLTGPR+Arial-BoldMT"/>
                <a:cs typeface="MLTGPR+Arial-BoldMT"/>
              </a:rPr>
              <a:t>Special</a:t>
            </a:r>
            <a:r>
              <a:rPr dirty="0" sz="2800" spc="7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MLTGPR+Arial-BoldMT"/>
                <a:cs typeface="MLTGPR+Arial-BoldMT"/>
              </a:rPr>
              <a:t>Pricing</a:t>
            </a:r>
            <a:r>
              <a:rPr dirty="0" sz="2800" spc="7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MLTGPR+Arial-BoldMT"/>
                <a:cs typeface="MLTGPR+Arial-BoldMT"/>
              </a:rPr>
              <a:t>Model</a:t>
            </a:r>
            <a:r>
              <a:rPr dirty="0" sz="2800" spc="7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MLTGPR+Arial-BoldMT"/>
                <a:cs typeface="MLTGPR+Arial-BoldMT"/>
              </a:rPr>
              <a:t>For</a:t>
            </a:r>
            <a:r>
              <a:rPr dirty="0" sz="2800" spc="77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MLTGPR+Arial-BoldMT"/>
                <a:cs typeface="MLTGPR+Arial-BoldMT"/>
              </a:rPr>
              <a:t>Municipalities</a:t>
            </a:r>
          </a:p>
          <a:p>
            <a:pPr marL="0" marR="0">
              <a:lnSpc>
                <a:spcPts val="3128"/>
              </a:lnSpc>
              <a:spcBef>
                <a:spcPts val="281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MLTGPR+Arial-BoldMT"/>
                <a:cs typeface="MLTGPR+Arial-BoldMT"/>
              </a:rPr>
              <a:t>Benefits</a:t>
            </a:r>
            <a:r>
              <a:rPr dirty="0" sz="2800" spc="7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MLTGPR+Arial-BoldMT"/>
                <a:cs typeface="MLTGPR+Arial-BoldMT"/>
              </a:rPr>
              <a:t>of</a:t>
            </a:r>
            <a:r>
              <a:rPr dirty="0" sz="2800" spc="77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MLTGPR+Arial-BoldMT"/>
                <a:cs typeface="MLTGPR+Arial-BoldMT"/>
              </a:rPr>
              <a:t>a</a:t>
            </a:r>
            <a:r>
              <a:rPr dirty="0" sz="2800" spc="7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MLTGPR+Arial-BoldMT"/>
                <a:cs typeface="MLTGPR+Arial-BoldMT"/>
              </a:rPr>
              <a:t>Subsciption</a:t>
            </a:r>
            <a:r>
              <a:rPr dirty="0" sz="2800" spc="7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MLTGPR+Arial-BoldMT"/>
                <a:cs typeface="MLTGPR+Arial-BoldMT"/>
              </a:rPr>
              <a:t>Based</a:t>
            </a:r>
            <a:r>
              <a:rPr dirty="0" sz="2800" spc="74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MLTGPR+Arial-BoldMT"/>
                <a:cs typeface="MLTGPR+Arial-BoldMT"/>
              </a:rPr>
              <a:t>Pricing</a:t>
            </a:r>
            <a:r>
              <a:rPr dirty="0" sz="2800" spc="7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MLTGPR+Arial-BoldMT"/>
                <a:cs typeface="MLTGPR+Arial-BoldMT"/>
              </a:rPr>
              <a:t>Model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80098" y="2587960"/>
            <a:ext cx="5061711" cy="3043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2b2b2b"/>
                </a:solidFill>
                <a:latin typeface="PTPTMF+ArialMT"/>
                <a:cs typeface="PTPTMF+ArialMT"/>
              </a:rPr>
              <a:t>No</a:t>
            </a:r>
            <a:r>
              <a:rPr dirty="0" sz="2000" spc="54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b2b2b"/>
                </a:solidFill>
                <a:latin typeface="PTPTMF+ArialMT"/>
                <a:cs typeface="PTPTMF+ArialMT"/>
              </a:rPr>
              <a:t>Up-Front</a:t>
            </a:r>
            <a:r>
              <a:rPr dirty="0" sz="2000" spc="52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b2b2b"/>
                </a:solidFill>
                <a:latin typeface="PTPTMF+ArialMT"/>
                <a:cs typeface="PTPTMF+ArialMT"/>
              </a:rPr>
              <a:t>Implementation</a:t>
            </a:r>
            <a:r>
              <a:rPr dirty="0" sz="2000" spc="54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b2b2b"/>
                </a:solidFill>
                <a:latin typeface="PTPTMF+ArialMT"/>
                <a:cs typeface="PTPTMF+ArialMT"/>
              </a:rPr>
              <a:t>Cost</a:t>
            </a:r>
          </a:p>
          <a:p>
            <a:pPr marL="0" marR="0">
              <a:lnSpc>
                <a:spcPts val="2234"/>
              </a:lnSpc>
              <a:spcBef>
                <a:spcPts val="4958"/>
              </a:spcBef>
              <a:spcAft>
                <a:spcPts val="0"/>
              </a:spcAft>
            </a:pPr>
            <a:r>
              <a:rPr dirty="0" sz="2000">
                <a:solidFill>
                  <a:srgbClr val="2b2b2b"/>
                </a:solidFill>
                <a:latin typeface="PTPTMF+ArialMT"/>
                <a:cs typeface="PTPTMF+ArialMT"/>
              </a:rPr>
              <a:t>Monthly</a:t>
            </a:r>
            <a:r>
              <a:rPr dirty="0" sz="2000" spc="54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b2b2b"/>
                </a:solidFill>
                <a:latin typeface="PTPTMF+ArialMT"/>
                <a:cs typeface="PTPTMF+ArialMT"/>
              </a:rPr>
              <a:t>Subscription</a:t>
            </a:r>
            <a:r>
              <a:rPr dirty="0" sz="2000" spc="54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b2b2b"/>
                </a:solidFill>
                <a:latin typeface="PTPTMF+ArialMT"/>
                <a:cs typeface="PTPTMF+ArialMT"/>
              </a:rPr>
              <a:t>to</a:t>
            </a:r>
            <a:r>
              <a:rPr dirty="0" sz="2000" spc="55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b2b2b"/>
                </a:solidFill>
                <a:latin typeface="PTPTMF+ArialMT"/>
                <a:cs typeface="PTPTMF+ArialMT"/>
              </a:rPr>
              <a:t>Use</a:t>
            </a:r>
            <a:r>
              <a:rPr dirty="0" sz="2000" spc="54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b2b2b"/>
                </a:solidFill>
                <a:latin typeface="PTPTMF+ArialMT"/>
                <a:cs typeface="PTPTMF+ArialMT"/>
              </a:rPr>
              <a:t>Our</a:t>
            </a:r>
            <a:r>
              <a:rPr dirty="0" sz="2000" spc="55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b2b2b"/>
                </a:solidFill>
                <a:latin typeface="PTPTMF+ArialMT"/>
                <a:cs typeface="PTPTMF+ArialMT"/>
              </a:rPr>
              <a:t>Templates</a:t>
            </a:r>
          </a:p>
          <a:p>
            <a:pPr marL="0" marR="0">
              <a:lnSpc>
                <a:spcPts val="2234"/>
              </a:lnSpc>
              <a:spcBef>
                <a:spcPts val="4908"/>
              </a:spcBef>
              <a:spcAft>
                <a:spcPts val="0"/>
              </a:spcAft>
            </a:pPr>
            <a:r>
              <a:rPr dirty="0" sz="2000">
                <a:solidFill>
                  <a:srgbClr val="2b2b2b"/>
                </a:solidFill>
                <a:latin typeface="PTPTMF+ArialMT"/>
                <a:cs typeface="PTPTMF+ArialMT"/>
              </a:rPr>
              <a:t>Fully</a:t>
            </a:r>
            <a:r>
              <a:rPr dirty="0" sz="2000" spc="55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b2b2b"/>
                </a:solidFill>
                <a:latin typeface="PTPTMF+ArialMT"/>
                <a:cs typeface="PTPTMF+ArialMT"/>
              </a:rPr>
              <a:t>Managed</a:t>
            </a:r>
            <a:r>
              <a:rPr dirty="0" sz="2000" spc="54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b2b2b"/>
                </a:solidFill>
                <a:latin typeface="PTPTMF+ArialMT"/>
                <a:cs typeface="PTPTMF+ArialMT"/>
              </a:rPr>
              <a:t>Solution</a:t>
            </a:r>
            <a:r>
              <a:rPr dirty="0" sz="2000" spc="54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b2b2b"/>
                </a:solidFill>
                <a:latin typeface="PTPTMF+ArialMT"/>
                <a:cs typeface="PTPTMF+ArialMT"/>
              </a:rPr>
              <a:t>by</a:t>
            </a:r>
            <a:r>
              <a:rPr dirty="0" sz="2000" spc="54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b2b2b"/>
                </a:solidFill>
                <a:latin typeface="PTPTMF+ArialMT"/>
                <a:cs typeface="PTPTMF+ArialMT"/>
              </a:rPr>
              <a:t>VIZIO</a:t>
            </a:r>
          </a:p>
          <a:p>
            <a:pPr marL="0" marR="0">
              <a:lnSpc>
                <a:spcPts val="2234"/>
              </a:lnSpc>
              <a:spcBef>
                <a:spcPts val="4958"/>
              </a:spcBef>
              <a:spcAft>
                <a:spcPts val="0"/>
              </a:spcAft>
            </a:pPr>
            <a:r>
              <a:rPr dirty="0" sz="2000">
                <a:solidFill>
                  <a:srgbClr val="2b2b2b"/>
                </a:solidFill>
                <a:latin typeface="PTPTMF+ArialMT"/>
                <a:cs typeface="PTPTMF+ArialMT"/>
              </a:rPr>
              <a:t>Enhancement</a:t>
            </a:r>
            <a:r>
              <a:rPr dirty="0" sz="2000" spc="52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b2b2b"/>
                </a:solidFill>
                <a:latin typeface="PTPTMF+ArialMT"/>
                <a:cs typeface="PTPTMF+ArialMT"/>
              </a:rPr>
              <a:t>&amp;</a:t>
            </a:r>
            <a:r>
              <a:rPr dirty="0" sz="2000" spc="51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b2b2b"/>
                </a:solidFill>
                <a:latin typeface="PTPTMF+ArialMT"/>
                <a:cs typeface="PTPTMF+ArialMT"/>
              </a:rPr>
              <a:t>Training</a:t>
            </a:r>
            <a:r>
              <a:rPr dirty="0" sz="2000" spc="54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b2b2b"/>
                </a:solidFill>
                <a:latin typeface="PTPTMF+ArialMT"/>
                <a:cs typeface="PTPTMF+ArialMT"/>
              </a:rPr>
              <a:t>by</a:t>
            </a:r>
            <a:r>
              <a:rPr dirty="0" sz="2000" spc="54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b2b2b"/>
                </a:solidFill>
                <a:latin typeface="PTPTMF+ArialMT"/>
                <a:cs typeface="PTPTMF+ArialMT"/>
              </a:rPr>
              <a:t>VIZIO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56173" y="6252034"/>
            <a:ext cx="974080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ff0000"/>
                </a:solidFill>
                <a:latin typeface="VOTKBU+Arial-BoldItalicMT"/>
                <a:cs typeface="VOTKBU+Arial-BoldItalicMT"/>
              </a:rPr>
              <a:t>Disclaimer: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413173" y="6394371"/>
            <a:ext cx="321915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2b2b2b"/>
                </a:solidFill>
                <a:latin typeface="MLTGPR+Arial-BoldMT"/>
                <a:cs typeface="MLTGPR+Arial-BoldMT"/>
              </a:rPr>
              <a:t>28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56173" y="6434062"/>
            <a:ext cx="9319845" cy="1941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ff0000"/>
                </a:solidFill>
                <a:latin typeface="VOTKBU+Arial-BoldItalicMT"/>
                <a:cs typeface="VOTKBU+Arial-BoldItalicMT"/>
              </a:rPr>
              <a:t>This</a:t>
            </a:r>
            <a:r>
              <a:rPr dirty="0" sz="1100" spc="3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100" b="1">
                <a:solidFill>
                  <a:srgbClr val="ff0000"/>
                </a:solidFill>
                <a:latin typeface="VOTKBU+Arial-BoldItalicMT"/>
                <a:cs typeface="VOTKBU+Arial-BoldItalicMT"/>
              </a:rPr>
              <a:t>subscription-based</a:t>
            </a:r>
            <a:r>
              <a:rPr dirty="0" sz="1100" spc="28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100" b="1">
                <a:solidFill>
                  <a:srgbClr val="ff0000"/>
                </a:solidFill>
                <a:latin typeface="VOTKBU+Arial-BoldItalicMT"/>
                <a:cs typeface="VOTKBU+Arial-BoldItalicMT"/>
              </a:rPr>
              <a:t>model</a:t>
            </a:r>
            <a:r>
              <a:rPr dirty="0" sz="1100" spc="28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100" b="1">
                <a:solidFill>
                  <a:srgbClr val="ff0000"/>
                </a:solidFill>
                <a:latin typeface="VOTKBU+Arial-BoldItalicMT"/>
                <a:cs typeface="VOTKBU+Arial-BoldItalicMT"/>
              </a:rPr>
              <a:t>is</a:t>
            </a:r>
            <a:r>
              <a:rPr dirty="0" sz="1100" spc="3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100" b="1">
                <a:solidFill>
                  <a:srgbClr val="ff0000"/>
                </a:solidFill>
                <a:latin typeface="VOTKBU+Arial-BoldItalicMT"/>
                <a:cs typeface="VOTKBU+Arial-BoldItalicMT"/>
              </a:rPr>
              <a:t>for</a:t>
            </a:r>
            <a:r>
              <a:rPr dirty="0" sz="1100" spc="334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100" b="1">
                <a:solidFill>
                  <a:srgbClr val="ff0000"/>
                </a:solidFill>
                <a:latin typeface="VOTKBU+Arial-BoldItalicMT"/>
                <a:cs typeface="VOTKBU+Arial-BoldItalicMT"/>
              </a:rPr>
              <a:t>VIZIO</a:t>
            </a:r>
            <a:r>
              <a:rPr dirty="0" sz="1100" spc="3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100" b="1">
                <a:solidFill>
                  <a:srgbClr val="ff0000"/>
                </a:solidFill>
                <a:latin typeface="VOTKBU+Arial-BoldItalicMT"/>
                <a:cs typeface="VOTKBU+Arial-BoldItalicMT"/>
              </a:rPr>
              <a:t>‘s</a:t>
            </a:r>
            <a:r>
              <a:rPr dirty="0" sz="1100" spc="3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100" b="1">
                <a:solidFill>
                  <a:srgbClr val="ff0000"/>
                </a:solidFill>
                <a:latin typeface="VOTKBU+Arial-BoldItalicMT"/>
                <a:cs typeface="VOTKBU+Arial-BoldItalicMT"/>
              </a:rPr>
              <a:t>ARO</a:t>
            </a:r>
            <a:r>
              <a:rPr dirty="0" sz="1100" spc="28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100" b="1">
                <a:solidFill>
                  <a:srgbClr val="ff0000"/>
                </a:solidFill>
                <a:latin typeface="VOTKBU+Arial-BoldItalicMT"/>
                <a:cs typeface="VOTKBU+Arial-BoldItalicMT"/>
              </a:rPr>
              <a:t>Template</a:t>
            </a:r>
            <a:r>
              <a:rPr dirty="0" sz="1100" spc="3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100" b="1">
                <a:solidFill>
                  <a:srgbClr val="ff0000"/>
                </a:solidFill>
                <a:latin typeface="VOTKBU+Arial-BoldItalicMT"/>
                <a:cs typeface="VOTKBU+Arial-BoldItalicMT"/>
              </a:rPr>
              <a:t>usage</a:t>
            </a:r>
            <a:r>
              <a:rPr dirty="0" sz="1100" spc="3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100" b="1">
                <a:solidFill>
                  <a:srgbClr val="ff0000"/>
                </a:solidFill>
                <a:latin typeface="VOTKBU+Arial-BoldItalicMT"/>
                <a:cs typeface="VOTKBU+Arial-BoldItalicMT"/>
              </a:rPr>
              <a:t>on</a:t>
            </a:r>
            <a:r>
              <a:rPr dirty="0" sz="1100" spc="3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100" b="1">
                <a:solidFill>
                  <a:srgbClr val="ff0000"/>
                </a:solidFill>
                <a:latin typeface="VOTKBU+Arial-BoldItalicMT"/>
                <a:cs typeface="VOTKBU+Arial-BoldItalicMT"/>
              </a:rPr>
              <a:t>the</a:t>
            </a:r>
            <a:r>
              <a:rPr dirty="0" sz="1100" spc="3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100" b="1">
                <a:solidFill>
                  <a:srgbClr val="ff0000"/>
                </a:solidFill>
                <a:latin typeface="VOTKBU+Arial-BoldItalicMT"/>
                <a:cs typeface="VOTKBU+Arial-BoldItalicMT"/>
              </a:rPr>
              <a:t>SAP</a:t>
            </a:r>
            <a:r>
              <a:rPr dirty="0" sz="1100" spc="28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100" b="1">
                <a:solidFill>
                  <a:srgbClr val="ff0000"/>
                </a:solidFill>
                <a:latin typeface="VOTKBU+Arial-BoldItalicMT"/>
                <a:cs typeface="VOTKBU+Arial-BoldItalicMT"/>
              </a:rPr>
              <a:t>SAC</a:t>
            </a:r>
            <a:r>
              <a:rPr dirty="0" sz="1100" spc="3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100" b="1">
                <a:solidFill>
                  <a:srgbClr val="ff0000"/>
                </a:solidFill>
                <a:latin typeface="VOTKBU+Arial-BoldItalicMT"/>
                <a:cs typeface="VOTKBU+Arial-BoldItalicMT"/>
              </a:rPr>
              <a:t>Platform</a:t>
            </a:r>
            <a:r>
              <a:rPr dirty="0" sz="1100" spc="3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100" b="1">
                <a:solidFill>
                  <a:srgbClr val="ff0000"/>
                </a:solidFill>
                <a:latin typeface="VOTKBU+Arial-BoldItalicMT"/>
                <a:cs typeface="VOTKBU+Arial-BoldItalicMT"/>
              </a:rPr>
              <a:t>only.</a:t>
            </a:r>
            <a:r>
              <a:rPr dirty="0" sz="1100" spc="3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100" b="1">
                <a:solidFill>
                  <a:srgbClr val="ff0000"/>
                </a:solidFill>
                <a:latin typeface="VOTKBU+Arial-BoldItalicMT"/>
                <a:cs typeface="VOTKBU+Arial-BoldItalicMT"/>
              </a:rPr>
              <a:t>It</a:t>
            </a:r>
            <a:r>
              <a:rPr dirty="0" sz="1100" spc="-1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100" b="1" u="sng">
                <a:solidFill>
                  <a:srgbClr val="ff0000"/>
                </a:solidFill>
                <a:latin typeface="VOTKBU+Arial-BoldItalicMT"/>
                <a:cs typeface="VOTKBU+Arial-BoldItalicMT"/>
              </a:rPr>
              <a:t>does</a:t>
            </a:r>
            <a:r>
              <a:rPr dirty="0" sz="1100" spc="30" b="1" u="sng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100" b="1" u="sng">
                <a:solidFill>
                  <a:srgbClr val="ff0000"/>
                </a:solidFill>
                <a:latin typeface="VOTKBU+Arial-BoldItalicMT"/>
                <a:cs typeface="VOTKBU+Arial-BoldItalicMT"/>
              </a:rPr>
              <a:t>not</a:t>
            </a:r>
            <a:r>
              <a:rPr dirty="0" sz="1100" spc="34" b="1" u="sng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100" b="1">
                <a:solidFill>
                  <a:srgbClr val="ff0000"/>
                </a:solidFill>
                <a:latin typeface="VOTKBU+Arial-BoldItalicMT"/>
                <a:cs typeface="VOTKBU+Arial-BoldItalicMT"/>
              </a:rPr>
              <a:t>include</a:t>
            </a:r>
            <a:r>
              <a:rPr dirty="0" sz="1100" spc="3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100" b="1">
                <a:solidFill>
                  <a:srgbClr val="ff0000"/>
                </a:solidFill>
                <a:latin typeface="VOTKBU+Arial-BoldItalicMT"/>
                <a:cs typeface="VOTKBU+Arial-BoldItalicMT"/>
              </a:rPr>
              <a:t>SAP</a:t>
            </a:r>
            <a:r>
              <a:rPr dirty="0" sz="1100" spc="28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100" b="1">
                <a:solidFill>
                  <a:srgbClr val="ff0000"/>
                </a:solidFill>
                <a:latin typeface="VOTKBU+Arial-BoldItalicMT"/>
                <a:cs typeface="VOTKBU+Arial-BoldItalicMT"/>
              </a:rPr>
              <a:t>licensing</a:t>
            </a:r>
            <a:r>
              <a:rPr dirty="0" sz="1100" spc="28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100" b="1">
                <a:solidFill>
                  <a:srgbClr val="ff0000"/>
                </a:solidFill>
                <a:latin typeface="VOTKBU+Arial-BoldItalicMT"/>
                <a:cs typeface="VOTKBU+Arial-BoldItalicMT"/>
              </a:rPr>
              <a:t>cost.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492500" y="649346"/>
            <a:ext cx="5357237" cy="5488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ffffff"/>
                </a:solidFill>
                <a:latin typeface="MLTGPR+Arial-BoldMT"/>
                <a:cs typeface="MLTGPR+Arial-BoldMT"/>
              </a:rPr>
              <a:t>Presentation</a:t>
            </a:r>
            <a:r>
              <a:rPr dirty="0" sz="3600" spc="9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ffffff"/>
                </a:solidFill>
                <a:latin typeface="MLTGPR+Arial-BoldMT"/>
                <a:cs typeface="MLTGPR+Arial-BoldMT"/>
              </a:rPr>
              <a:t>Disclaimer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75623" y="2460485"/>
            <a:ext cx="7880092" cy="11235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2b2b2b"/>
                </a:solidFill>
                <a:latin typeface="PTPTMF+ArialMT"/>
                <a:cs typeface="PTPTMF+ArialMT"/>
              </a:rPr>
              <a:t>•</a:t>
            </a:r>
            <a:r>
              <a:rPr dirty="0" sz="1850" spc="1139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2b2b2b"/>
                </a:solidFill>
                <a:latin typeface="MLTGPR+Arial-BoldMT"/>
                <a:cs typeface="MLTGPR+Arial-BoldMT"/>
              </a:rPr>
              <a:t>SAP</a:t>
            </a:r>
            <a:r>
              <a:rPr dirty="0" sz="1800" spc="47" b="1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2b2b2b"/>
                </a:solidFill>
                <a:latin typeface="MLTGPR+Arial-BoldMT"/>
                <a:cs typeface="MLTGPR+Arial-BoldMT"/>
              </a:rPr>
              <a:t>Analytics</a:t>
            </a:r>
            <a:r>
              <a:rPr dirty="0" sz="1800" spc="49" b="1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2b2b2b"/>
                </a:solidFill>
                <a:latin typeface="MLTGPR+Arial-BoldMT"/>
                <a:cs typeface="MLTGPR+Arial-BoldMT"/>
              </a:rPr>
              <a:t>Cloud</a:t>
            </a:r>
            <a:r>
              <a:rPr dirty="0" sz="1800" spc="-34" b="1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2b2b2b"/>
                </a:solidFill>
                <a:latin typeface="MLTGPR+Arial-BoldMT"/>
                <a:cs typeface="MLTGPR+Arial-BoldMT"/>
              </a:rPr>
              <a:t>platform</a:t>
            </a:r>
            <a:r>
              <a:rPr dirty="0" sz="1800" spc="49" b="1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2b2b2b"/>
                </a:solidFill>
                <a:latin typeface="MLTGPR+Arial-BoldMT"/>
                <a:cs typeface="MLTGPR+Arial-BoldMT"/>
              </a:rPr>
              <a:t>is</a:t>
            </a:r>
            <a:r>
              <a:rPr dirty="0" sz="1800" spc="56" b="1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2b2b2b"/>
                </a:solidFill>
                <a:latin typeface="MLTGPR+Arial-BoldMT"/>
                <a:cs typeface="MLTGPR+Arial-BoldMT"/>
              </a:rPr>
              <a:t>the</a:t>
            </a:r>
            <a:r>
              <a:rPr dirty="0" sz="1800" spc="49" b="1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2b2b2b"/>
                </a:solidFill>
                <a:latin typeface="MLTGPR+Arial-BoldMT"/>
                <a:cs typeface="MLTGPR+Arial-BoldMT"/>
              </a:rPr>
              <a:t>sole</a:t>
            </a:r>
            <a:r>
              <a:rPr dirty="0" sz="1800" spc="49" b="1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2b2b2b"/>
                </a:solidFill>
                <a:latin typeface="MLTGPR+Arial-BoldMT"/>
                <a:cs typeface="MLTGPR+Arial-BoldMT"/>
              </a:rPr>
              <a:t>registered</a:t>
            </a:r>
            <a:r>
              <a:rPr dirty="0" sz="1800" spc="47" b="1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2b2b2b"/>
                </a:solidFill>
                <a:latin typeface="MLTGPR+Arial-BoldMT"/>
                <a:cs typeface="MLTGPR+Arial-BoldMT"/>
              </a:rPr>
              <a:t>property</a:t>
            </a:r>
            <a:r>
              <a:rPr dirty="0" sz="1800" spc="49" b="1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2b2b2b"/>
                </a:solidFill>
                <a:latin typeface="MLTGPR+Arial-BoldMT"/>
                <a:cs typeface="MLTGPR+Arial-BoldMT"/>
              </a:rPr>
              <a:t>of</a:t>
            </a:r>
            <a:r>
              <a:rPr dirty="0" sz="1800" spc="72" b="1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2b2b2b"/>
                </a:solidFill>
                <a:latin typeface="MLTGPR+Arial-BoldMT"/>
                <a:cs typeface="MLTGPR+Arial-BoldMT"/>
              </a:rPr>
              <a:t>SAP.</a:t>
            </a:r>
          </a:p>
          <a:p>
            <a:pPr marL="0" marR="0">
              <a:lnSpc>
                <a:spcPts val="2066"/>
              </a:lnSpc>
              <a:spcBef>
                <a:spcPts val="4363"/>
              </a:spcBef>
              <a:spcAft>
                <a:spcPts val="0"/>
              </a:spcAft>
            </a:pPr>
            <a:r>
              <a:rPr dirty="0" sz="1850">
                <a:solidFill>
                  <a:srgbClr val="2b2b2b"/>
                </a:solidFill>
                <a:latin typeface="PTPTMF+ArialMT"/>
                <a:cs typeface="PTPTMF+ArialMT"/>
              </a:rPr>
              <a:t>•</a:t>
            </a:r>
            <a:r>
              <a:rPr dirty="0" sz="1850" spc="1139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2b2b2b"/>
                </a:solidFill>
                <a:latin typeface="MLTGPR+Arial-BoldMT"/>
                <a:cs typeface="MLTGPR+Arial-BoldMT"/>
              </a:rPr>
              <a:t>VIZIO</a:t>
            </a:r>
            <a:r>
              <a:rPr dirty="0" sz="1800" spc="49" b="1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2b2b2b"/>
                </a:solidFill>
                <a:latin typeface="MLTGPR+Arial-BoldMT"/>
                <a:cs typeface="MLTGPR+Arial-BoldMT"/>
              </a:rPr>
              <a:t>Consulting</a:t>
            </a:r>
            <a:r>
              <a:rPr dirty="0" sz="1800" spc="70" b="1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2b2b2b"/>
                </a:solidFill>
                <a:latin typeface="MLTGPR+Arial-BoldMT"/>
                <a:cs typeface="MLTGPR+Arial-BoldMT"/>
              </a:rPr>
              <a:t>offers</a:t>
            </a:r>
            <a:r>
              <a:rPr dirty="0" sz="1800" spc="49" b="1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2b2b2b"/>
                </a:solidFill>
                <a:latin typeface="MLTGPR+Arial-BoldMT"/>
                <a:cs typeface="MLTGPR+Arial-BoldMT"/>
              </a:rPr>
              <a:t>implementation</a:t>
            </a:r>
            <a:r>
              <a:rPr dirty="0" sz="1800" spc="47" b="1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2b2b2b"/>
                </a:solidFill>
                <a:latin typeface="MLTGPR+Arial-BoldMT"/>
                <a:cs typeface="MLTGPR+Arial-BoldMT"/>
              </a:rPr>
              <a:t>services</a:t>
            </a:r>
            <a:r>
              <a:rPr dirty="0" sz="1800" spc="49" b="1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2b2b2b"/>
                </a:solidFill>
                <a:latin typeface="MLTGPR+Arial-BoldMT"/>
                <a:cs typeface="MLTGPR+Arial-BoldMT"/>
              </a:rPr>
              <a:t>on</a:t>
            </a:r>
            <a:r>
              <a:rPr dirty="0" sz="1800" spc="49" b="1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2b2b2b"/>
                </a:solidFill>
                <a:latin typeface="MLTGPR+Arial-BoldMT"/>
                <a:cs typeface="MLTGPR+Arial-BoldMT"/>
              </a:rPr>
              <a:t>SAC.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497310" y="6394371"/>
            <a:ext cx="237157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2b2b2b"/>
                </a:solidFill>
                <a:latin typeface="MLTGPR+Arial-BoldMT"/>
                <a:cs typeface="MLTGPR+Arial-BoldMT"/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16889" y="3574836"/>
            <a:ext cx="9512581" cy="5488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f6f8f8"/>
                </a:solidFill>
                <a:latin typeface="MLTGPR+Arial-BoldMT"/>
                <a:cs typeface="MLTGPR+Arial-BoldMT"/>
              </a:rPr>
              <a:t>Section</a:t>
            </a:r>
            <a:r>
              <a:rPr dirty="0" sz="3600" spc="95" b="1">
                <a:solidFill>
                  <a:srgbClr val="f6f8f8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f6f8f8"/>
                </a:solidFill>
                <a:latin typeface="MLTGPR+Arial-BoldMT"/>
                <a:cs typeface="MLTGPR+Arial-BoldMT"/>
              </a:rPr>
              <a:t>1:</a:t>
            </a:r>
            <a:r>
              <a:rPr dirty="0" sz="3600" spc="98" b="1">
                <a:solidFill>
                  <a:srgbClr val="f6f8f8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f6f8f8"/>
                </a:solidFill>
                <a:latin typeface="MLTGPR+Arial-BoldMT"/>
                <a:cs typeface="MLTGPR+Arial-BoldMT"/>
              </a:rPr>
              <a:t>Introduction</a:t>
            </a:r>
            <a:r>
              <a:rPr dirty="0" sz="3600" spc="95" b="1">
                <a:solidFill>
                  <a:srgbClr val="f6f8f8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f6f8f8"/>
                </a:solidFill>
                <a:latin typeface="MLTGPR+Arial-BoldMT"/>
                <a:cs typeface="MLTGPR+Arial-BoldMT"/>
              </a:rPr>
              <a:t>to</a:t>
            </a:r>
            <a:r>
              <a:rPr dirty="0" sz="3600" spc="93" b="1">
                <a:solidFill>
                  <a:srgbClr val="f6f8f8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f6f8f8"/>
                </a:solidFill>
                <a:latin typeface="MLTGPR+Arial-BoldMT"/>
                <a:cs typeface="MLTGPR+Arial-BoldMT"/>
              </a:rPr>
              <a:t>VIZIO</a:t>
            </a:r>
            <a:r>
              <a:rPr dirty="0" sz="3600" spc="97" b="1">
                <a:solidFill>
                  <a:srgbClr val="f6f8f8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f6f8f8"/>
                </a:solidFill>
                <a:latin typeface="MLTGPR+Arial-BoldMT"/>
                <a:cs typeface="MLTGPR+Arial-BoldMT"/>
              </a:rPr>
              <a:t>Consulting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497310" y="6394371"/>
            <a:ext cx="237157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2b2b2b"/>
                </a:solidFill>
                <a:latin typeface="MLTGPR+Arial-BoldMT"/>
                <a:cs typeface="MLTGPR+Arial-BoldMT"/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72041" y="1831998"/>
            <a:ext cx="6545811" cy="5488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2b2b2b"/>
                </a:solidFill>
                <a:latin typeface="MLTGPR+Arial-BoldMT"/>
                <a:cs typeface="MLTGPR+Arial-BoldMT"/>
              </a:rPr>
              <a:t>Welcome</a:t>
            </a:r>
            <a:r>
              <a:rPr dirty="0" sz="3600" spc="98" b="1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2b2b2b"/>
                </a:solidFill>
                <a:latin typeface="MLTGPR+Arial-BoldMT"/>
                <a:cs typeface="MLTGPR+Arial-BoldMT"/>
              </a:rPr>
              <a:t>to</a:t>
            </a:r>
            <a:r>
              <a:rPr dirty="0" sz="3600" spc="93" b="1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2b2b2b"/>
                </a:solidFill>
                <a:latin typeface="MLTGPR+Arial-BoldMT"/>
                <a:cs typeface="MLTGPR+Arial-BoldMT"/>
              </a:rPr>
              <a:t>VIZIO</a:t>
            </a:r>
            <a:r>
              <a:rPr dirty="0" sz="3600" spc="97" b="1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2b2b2b"/>
                </a:solidFill>
                <a:latin typeface="MLTGPR+Arial-BoldMT"/>
                <a:cs typeface="MLTGPR+Arial-BoldMT"/>
              </a:rPr>
              <a:t>Consulting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88297" y="3006557"/>
            <a:ext cx="6353229" cy="4558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2b2b2b"/>
                </a:solidFill>
                <a:latin typeface="PTPTMF+ArialMT"/>
                <a:cs typeface="PTPTMF+ArialMT"/>
              </a:rPr>
              <a:t>•</a:t>
            </a:r>
            <a:r>
              <a:rPr dirty="0" sz="1450" spc="1380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Vizio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Consulting</a:t>
            </a:r>
            <a:r>
              <a:rPr dirty="0" sz="1400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is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a</a:t>
            </a:r>
            <a:r>
              <a:rPr dirty="0" sz="1400" spc="34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boutique</a:t>
            </a:r>
            <a:r>
              <a:rPr dirty="0" sz="1400" spc="18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SAP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consulting</a:t>
            </a:r>
            <a:r>
              <a:rPr dirty="0" sz="1400" spc="12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firm</a:t>
            </a:r>
            <a:r>
              <a:rPr dirty="0" sz="1400" spc="31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operating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in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Canada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and</a:t>
            </a:r>
          </a:p>
          <a:p>
            <a:pPr marL="285750" marR="0">
              <a:lnSpc>
                <a:spcPts val="1564"/>
              </a:lnSpc>
              <a:spcBef>
                <a:spcPts val="105"/>
              </a:spcBef>
              <a:spcAft>
                <a:spcPts val="0"/>
              </a:spcAft>
            </a:pP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the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US.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88297" y="3646637"/>
            <a:ext cx="4224727" cy="24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2b2b2b"/>
                </a:solidFill>
                <a:latin typeface="PTPTMF+ArialMT"/>
                <a:cs typeface="PTPTMF+ArialMT"/>
              </a:rPr>
              <a:t>•</a:t>
            </a:r>
            <a:r>
              <a:rPr dirty="0" sz="1450" spc="1380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We</a:t>
            </a:r>
            <a:r>
              <a:rPr dirty="0" sz="1400" spc="38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specialise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in</a:t>
            </a:r>
            <a:r>
              <a:rPr dirty="0" sz="1400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BI,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Analytics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&amp;</a:t>
            </a:r>
            <a:r>
              <a:rPr dirty="0" sz="1400" spc="36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FP&amp;A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solutions.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88297" y="4073357"/>
            <a:ext cx="4822845" cy="24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2b2b2b"/>
                </a:solidFill>
                <a:latin typeface="PTPTMF+ArialMT"/>
                <a:cs typeface="PTPTMF+ArialMT"/>
              </a:rPr>
              <a:t>•</a:t>
            </a:r>
            <a:r>
              <a:rPr dirty="0" sz="1450" spc="1380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We</a:t>
            </a:r>
            <a:r>
              <a:rPr dirty="0" sz="1400" spc="38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offer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End-2-End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implementation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&amp;</a:t>
            </a:r>
            <a:r>
              <a:rPr dirty="0" sz="1400" spc="36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support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services.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46281" y="5278943"/>
            <a:ext cx="1254406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199" u="sng">
                <a:solidFill>
                  <a:srgbClr val="f6f8f8"/>
                </a:solidFill>
                <a:latin typeface="PTPTMF+ArialMT"/>
                <a:cs typeface="PTPTMF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Know</a:t>
            </a:r>
            <a:r>
              <a:rPr dirty="0" sz="1400" spc="238" u="sng">
                <a:solidFill>
                  <a:srgbClr val="f6f8f8"/>
                </a:solid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spc="200" u="sng">
                <a:solidFill>
                  <a:srgbClr val="f6f8f8"/>
                </a:solidFill>
                <a:latin typeface="PTPTMF+ArialMT"/>
                <a:cs typeface="PTPTMF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497310" y="6394371"/>
            <a:ext cx="237157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f6f8f8"/>
                </a:solidFill>
                <a:latin typeface="MLTGPR+Arial-BoldMT"/>
                <a:cs typeface="MLTGPR+Arial-BoldMT"/>
              </a:rPr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732917" y="689952"/>
            <a:ext cx="5017827" cy="4637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ffffff"/>
                </a:solidFill>
                <a:latin typeface="MLTGPR+Arial-BoldMT"/>
                <a:cs typeface="MLTGPR+Arial-BoldMT"/>
              </a:rPr>
              <a:t>VIZIO‘s</a:t>
            </a:r>
            <a:r>
              <a:rPr dirty="0" sz="3000" spc="82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000" b="1">
                <a:solidFill>
                  <a:srgbClr val="ffffff"/>
                </a:solidFill>
                <a:latin typeface="MLTGPR+Arial-BoldMT"/>
                <a:cs typeface="MLTGPR+Arial-BoldMT"/>
              </a:rPr>
              <a:t>FP&amp;A</a:t>
            </a:r>
            <a:r>
              <a:rPr dirty="0" sz="3000" spc="81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000" b="1">
                <a:solidFill>
                  <a:srgbClr val="ffffff"/>
                </a:solidFill>
                <a:latin typeface="MLTGPR+Arial-BoldMT"/>
                <a:cs typeface="MLTGPR+Arial-BoldMT"/>
              </a:rPr>
              <a:t>Accelerators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29575" y="2590134"/>
            <a:ext cx="4678273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b2b2b"/>
                </a:solidFill>
                <a:latin typeface="PTPTMF+ArialMT"/>
                <a:cs typeface="PTPTMF+ArialMT"/>
              </a:rPr>
              <a:t>Pre-built</a:t>
            </a:r>
            <a:r>
              <a:rPr dirty="0" sz="1600" spc="41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b2b2b"/>
                </a:solidFill>
                <a:latin typeface="PTPTMF+ArialMT"/>
                <a:cs typeface="PTPTMF+ArialMT"/>
              </a:rPr>
              <a:t>FP&amp;A</a:t>
            </a:r>
            <a:r>
              <a:rPr dirty="0" sz="1600" spc="43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b2b2b"/>
                </a:solidFill>
                <a:latin typeface="PTPTMF+ArialMT"/>
                <a:cs typeface="PTPTMF+ArialMT"/>
              </a:rPr>
              <a:t>processes</a:t>
            </a:r>
            <a:r>
              <a:rPr dirty="0" sz="1600" spc="43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b2b2b"/>
                </a:solidFill>
                <a:latin typeface="PTPTMF+ArialMT"/>
                <a:cs typeface="PTPTMF+ArialMT"/>
              </a:rPr>
              <a:t>based</a:t>
            </a:r>
            <a:r>
              <a:rPr dirty="0" sz="1600" spc="43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b2b2b"/>
                </a:solidFill>
                <a:latin typeface="PTPTMF+ArialMT"/>
                <a:cs typeface="PTPTMF+ArialMT"/>
              </a:rPr>
              <a:t>on</a:t>
            </a:r>
            <a:r>
              <a:rPr dirty="0" sz="1600" spc="43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b2b2b"/>
                </a:solidFill>
                <a:latin typeface="PTPTMF+ArialMT"/>
                <a:cs typeface="PTPTMF+ArialMT"/>
              </a:rPr>
              <a:t>best</a:t>
            </a:r>
            <a:r>
              <a:rPr dirty="0" sz="1600" spc="41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b2b2b"/>
                </a:solidFill>
                <a:latin typeface="PTPTMF+ArialMT"/>
                <a:cs typeface="PTPTMF+ArialMT"/>
              </a:rPr>
              <a:t>practices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29575" y="3647609"/>
            <a:ext cx="6178274" cy="23800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04111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b2b2b"/>
                </a:solidFill>
                <a:latin typeface="PTPTMF+ArialMT"/>
                <a:cs typeface="PTPTMF+ArialMT"/>
              </a:rPr>
              <a:t>Rapid</a:t>
            </a:r>
            <a:r>
              <a:rPr dirty="0" sz="1600" spc="43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b2b2b"/>
                </a:solidFill>
                <a:latin typeface="PTPTMF+ArialMT"/>
                <a:cs typeface="PTPTMF+ArialMT"/>
              </a:rPr>
              <a:t>deployment</a:t>
            </a:r>
            <a:r>
              <a:rPr dirty="0" sz="1600" spc="41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b2b2b"/>
                </a:solidFill>
                <a:latin typeface="PTPTMF+ArialMT"/>
                <a:cs typeface="PTPTMF+ArialMT"/>
              </a:rPr>
              <a:t>due</a:t>
            </a:r>
            <a:r>
              <a:rPr dirty="0" sz="1600" spc="43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b2b2b"/>
                </a:solidFill>
                <a:latin typeface="PTPTMF+ArialMT"/>
                <a:cs typeface="PTPTMF+ArialMT"/>
              </a:rPr>
              <a:t>to</a:t>
            </a:r>
            <a:r>
              <a:rPr dirty="0" sz="1600" spc="43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b2b2b"/>
                </a:solidFill>
                <a:latin typeface="PTPTMF+ArialMT"/>
                <a:cs typeface="PTPTMF+ArialMT"/>
              </a:rPr>
              <a:t>80%</a:t>
            </a:r>
            <a:r>
              <a:rPr dirty="0" sz="1600" spc="43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b2b2b"/>
                </a:solidFill>
                <a:latin typeface="PTPTMF+ArialMT"/>
                <a:cs typeface="PTPTMF+ArialMT"/>
              </a:rPr>
              <a:t>-</a:t>
            </a:r>
            <a:r>
              <a:rPr dirty="0" sz="1600" spc="43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b2b2b"/>
                </a:solidFill>
                <a:latin typeface="PTPTMF+ArialMT"/>
                <a:cs typeface="PTPTMF+ArialMT"/>
              </a:rPr>
              <a:t>90%</a:t>
            </a:r>
            <a:r>
              <a:rPr dirty="0" sz="1600" spc="43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b2b2b"/>
                </a:solidFill>
                <a:latin typeface="PTPTMF+ArialMT"/>
                <a:cs typeface="PTPTMF+ArialMT"/>
              </a:rPr>
              <a:t>process</a:t>
            </a:r>
            <a:r>
              <a:rPr dirty="0" sz="1600" spc="43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b2b2b"/>
                </a:solidFill>
                <a:latin typeface="PTPTMF+ArialMT"/>
                <a:cs typeface="PTPTMF+ArialMT"/>
              </a:rPr>
              <a:t>pre-built</a:t>
            </a:r>
            <a:r>
              <a:rPr dirty="0" sz="1600" spc="41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b2b2b"/>
                </a:solidFill>
                <a:latin typeface="PTPTMF+ArialMT"/>
                <a:cs typeface="PTPTMF+ArialMT"/>
              </a:rPr>
              <a:t>solution</a:t>
            </a:r>
          </a:p>
          <a:p>
            <a:pPr marL="404111" marR="0">
              <a:lnSpc>
                <a:spcPts val="1787"/>
              </a:lnSpc>
              <a:spcBef>
                <a:spcPts val="6539"/>
              </a:spcBef>
              <a:spcAft>
                <a:spcPts val="0"/>
              </a:spcAft>
            </a:pPr>
            <a:r>
              <a:rPr dirty="0" sz="1600">
                <a:solidFill>
                  <a:srgbClr val="2b2b2b"/>
                </a:solidFill>
                <a:latin typeface="PTPTMF+ArialMT"/>
                <a:cs typeface="PTPTMF+ArialMT"/>
              </a:rPr>
              <a:t>Demo</a:t>
            </a:r>
            <a:r>
              <a:rPr dirty="0" sz="1600" spc="43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b2b2b"/>
                </a:solidFill>
                <a:latin typeface="PTPTMF+ArialMT"/>
                <a:cs typeface="PTPTMF+ArialMT"/>
              </a:rPr>
              <a:t>ready</a:t>
            </a:r>
            <a:r>
              <a:rPr dirty="0" sz="1600" spc="43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b2b2b"/>
                </a:solidFill>
                <a:latin typeface="PTPTMF+ArialMT"/>
                <a:cs typeface="PTPTMF+ArialMT"/>
              </a:rPr>
              <a:t>to</a:t>
            </a:r>
            <a:r>
              <a:rPr dirty="0" sz="1600" spc="43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b2b2b"/>
                </a:solidFill>
                <a:latin typeface="PTPTMF+ArialMT"/>
                <a:cs typeface="PTPTMF+ArialMT"/>
              </a:rPr>
              <a:t>get</a:t>
            </a:r>
            <a:r>
              <a:rPr dirty="0" sz="1600" spc="41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b2b2b"/>
                </a:solidFill>
                <a:latin typeface="PTPTMF+ArialMT"/>
                <a:cs typeface="PTPTMF+ArialMT"/>
              </a:rPr>
              <a:t>real</a:t>
            </a:r>
            <a:r>
              <a:rPr dirty="0" sz="1600" spc="43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b2b2b"/>
                </a:solidFill>
                <a:latin typeface="PTPTMF+ArialMT"/>
                <a:cs typeface="PTPTMF+ArialMT"/>
              </a:rPr>
              <a:t>time</a:t>
            </a:r>
            <a:r>
              <a:rPr dirty="0" sz="1600" spc="43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b2b2b"/>
                </a:solidFill>
                <a:latin typeface="PTPTMF+ArialMT"/>
                <a:cs typeface="PTPTMF+ArialMT"/>
              </a:rPr>
              <a:t>FP&amp;A</a:t>
            </a:r>
            <a:r>
              <a:rPr dirty="0" sz="1600" spc="43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b2b2b"/>
                </a:solidFill>
                <a:latin typeface="PTPTMF+ArialMT"/>
                <a:cs typeface="PTPTMF+ArialMT"/>
              </a:rPr>
              <a:t>automation</a:t>
            </a:r>
            <a:r>
              <a:rPr dirty="0" sz="1600" spc="43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b2b2b"/>
                </a:solidFill>
                <a:latin typeface="PTPTMF+ArialMT"/>
                <a:cs typeface="PTPTMF+ArialMT"/>
              </a:rPr>
              <a:t>experience</a:t>
            </a:r>
          </a:p>
          <a:p>
            <a:pPr marL="0" marR="0">
              <a:lnSpc>
                <a:spcPts val="1787"/>
              </a:lnSpc>
              <a:spcBef>
                <a:spcPts val="6539"/>
              </a:spcBef>
              <a:spcAft>
                <a:spcPts val="0"/>
              </a:spcAft>
            </a:pPr>
            <a:r>
              <a:rPr dirty="0" sz="1600">
                <a:solidFill>
                  <a:srgbClr val="2b2b2b"/>
                </a:solidFill>
                <a:latin typeface="PTPTMF+ArialMT"/>
                <a:cs typeface="PTPTMF+ArialMT"/>
              </a:rPr>
              <a:t>Built</a:t>
            </a:r>
            <a:r>
              <a:rPr dirty="0" sz="1600" spc="41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b2b2b"/>
                </a:solidFill>
                <a:latin typeface="PTPTMF+ArialMT"/>
                <a:cs typeface="PTPTMF+ArialMT"/>
              </a:rPr>
              <a:t>on</a:t>
            </a:r>
            <a:r>
              <a:rPr dirty="0" sz="1600" spc="43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b2b2b"/>
                </a:solidFill>
                <a:latin typeface="PTPTMF+ArialMT"/>
                <a:cs typeface="PTPTMF+ArialMT"/>
              </a:rPr>
              <a:t>the</a:t>
            </a:r>
            <a:r>
              <a:rPr dirty="0" sz="1600" spc="43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b2b2b"/>
                </a:solidFill>
                <a:latin typeface="PTPTMF+ArialMT"/>
                <a:cs typeface="PTPTMF+ArialMT"/>
              </a:rPr>
              <a:t>SAP</a:t>
            </a:r>
            <a:r>
              <a:rPr dirty="0" sz="1600" spc="43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b2b2b"/>
                </a:solidFill>
                <a:latin typeface="PTPTMF+ArialMT"/>
                <a:cs typeface="PTPTMF+ArialMT"/>
              </a:rPr>
              <a:t>Analytics</a:t>
            </a:r>
            <a:r>
              <a:rPr dirty="0" sz="1600" spc="43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b2b2b"/>
                </a:solidFill>
                <a:latin typeface="PTPTMF+ArialMT"/>
                <a:cs typeface="PTPTMF+ArialMT"/>
              </a:rPr>
              <a:t>Cloud</a:t>
            </a:r>
            <a:r>
              <a:rPr dirty="0" sz="1600" spc="43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b2b2b"/>
                </a:solidFill>
                <a:latin typeface="PTPTMF+ArialMT"/>
                <a:cs typeface="PTPTMF+ArialMT"/>
              </a:rPr>
              <a:t>platform</a:t>
            </a:r>
            <a:r>
              <a:rPr dirty="0" sz="1600" spc="43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b2b2b"/>
                </a:solidFill>
                <a:latin typeface="PTPTMF+ArialMT"/>
                <a:cs typeface="PTPTMF+ArialMT"/>
              </a:rPr>
              <a:t>(SAP</a:t>
            </a:r>
            <a:r>
              <a:rPr dirty="0" sz="1600" spc="43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b2b2b"/>
                </a:solidFill>
                <a:latin typeface="PTPTMF+ArialMT"/>
                <a:cs typeface="PTPTMF+ArialMT"/>
              </a:rPr>
              <a:t>SaaS)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497310" y="6394371"/>
            <a:ext cx="237157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2b2b2b"/>
                </a:solidFill>
                <a:latin typeface="MLTGPR+Arial-BoldMT"/>
                <a:cs typeface="MLTGPR+Arial-BoldMT"/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882210" y="461352"/>
            <a:ext cx="6727755" cy="9209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ffffff"/>
                </a:solidFill>
                <a:latin typeface="MLTGPR+Arial-BoldMT"/>
                <a:cs typeface="MLTGPR+Arial-BoldMT"/>
              </a:rPr>
              <a:t>Value</a:t>
            </a:r>
            <a:r>
              <a:rPr dirty="0" sz="3000" spc="82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000" b="1">
                <a:solidFill>
                  <a:srgbClr val="ffffff"/>
                </a:solidFill>
                <a:latin typeface="MLTGPR+Arial-BoldMT"/>
                <a:cs typeface="MLTGPR+Arial-BoldMT"/>
              </a:rPr>
              <a:t>Proposition</a:t>
            </a:r>
            <a:r>
              <a:rPr dirty="0" sz="3000" spc="8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000" b="1">
                <a:solidFill>
                  <a:srgbClr val="ffffff"/>
                </a:solidFill>
                <a:latin typeface="MLTGPR+Arial-BoldMT"/>
                <a:cs typeface="MLTGPR+Arial-BoldMT"/>
              </a:rPr>
              <a:t>For</a:t>
            </a:r>
            <a:r>
              <a:rPr dirty="0" sz="3000" spc="82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000" b="1">
                <a:solidFill>
                  <a:srgbClr val="ffffff"/>
                </a:solidFill>
                <a:latin typeface="MLTGPR+Arial-BoldMT"/>
                <a:cs typeface="MLTGPR+Arial-BoldMT"/>
              </a:rPr>
              <a:t>Municipalities</a:t>
            </a:r>
          </a:p>
          <a:p>
            <a:pPr marL="1395" marR="0">
              <a:lnSpc>
                <a:spcPts val="3351"/>
              </a:lnSpc>
              <a:spcBef>
                <a:spcPts val="248"/>
              </a:spcBef>
              <a:spcAft>
                <a:spcPts val="0"/>
              </a:spcAft>
            </a:pPr>
            <a:r>
              <a:rPr dirty="0" sz="3000" b="1">
                <a:solidFill>
                  <a:srgbClr val="ffc000"/>
                </a:solidFill>
                <a:latin typeface="MLTGPR+Arial-BoldMT"/>
                <a:cs typeface="MLTGPR+Arial-BoldMT"/>
              </a:rPr>
              <a:t>Why</a:t>
            </a:r>
            <a:r>
              <a:rPr dirty="0" sz="3000" spc="82" b="1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dirty="0" sz="3000" b="1">
                <a:solidFill>
                  <a:srgbClr val="ffc000"/>
                </a:solidFill>
                <a:latin typeface="MLTGPR+Arial-BoldMT"/>
                <a:cs typeface="MLTGPR+Arial-BoldMT"/>
              </a:rPr>
              <a:t>Use</a:t>
            </a:r>
            <a:r>
              <a:rPr dirty="0" sz="3000" spc="81" b="1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dirty="0" sz="3000" b="1">
                <a:solidFill>
                  <a:srgbClr val="ffc000"/>
                </a:solidFill>
                <a:latin typeface="MLTGPR+Arial-BoldMT"/>
                <a:cs typeface="MLTGPR+Arial-BoldMT"/>
              </a:rPr>
              <a:t>VIZIO's</a:t>
            </a:r>
            <a:r>
              <a:rPr dirty="0" sz="3000" spc="82" b="1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dirty="0" sz="3000" b="1">
                <a:solidFill>
                  <a:srgbClr val="ffc000"/>
                </a:solidFill>
                <a:latin typeface="MLTGPR+Arial-BoldMT"/>
                <a:cs typeface="MLTGPR+Arial-BoldMT"/>
              </a:rPr>
              <a:t>FP&amp;A</a:t>
            </a:r>
            <a:r>
              <a:rPr dirty="0" sz="3000" spc="81" b="1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dirty="0" sz="3000" b="1">
                <a:solidFill>
                  <a:srgbClr val="ffc000"/>
                </a:solidFill>
                <a:latin typeface="MLTGPR+Arial-BoldMT"/>
                <a:cs typeface="MLTGPR+Arial-BoldMT"/>
              </a:rPr>
              <a:t>Accelerators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91333" y="2388024"/>
            <a:ext cx="4278733" cy="9937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2b2b2b"/>
                </a:solidFill>
                <a:latin typeface="PTPTMF+ArialMT"/>
                <a:cs typeface="PTPTMF+ArialMT"/>
              </a:rPr>
              <a:t>Built</a:t>
            </a:r>
            <a:r>
              <a:rPr dirty="0" sz="1500" spc="40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2b2b2b"/>
                </a:solidFill>
                <a:latin typeface="PTPTMF+ArialMT"/>
                <a:cs typeface="PTPTMF+ArialMT"/>
              </a:rPr>
              <a:t>as</a:t>
            </a:r>
            <a:r>
              <a:rPr dirty="0" sz="1500" spc="40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2b2b2b"/>
                </a:solidFill>
                <a:latin typeface="PTPTMF+ArialMT"/>
                <a:cs typeface="PTPTMF+ArialMT"/>
              </a:rPr>
              <a:t>a</a:t>
            </a:r>
            <a:r>
              <a:rPr dirty="0" sz="1500" spc="49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2b2b2b"/>
                </a:solidFill>
                <a:latin typeface="MLTGPR+Arial-BoldMT"/>
                <a:cs typeface="MLTGPR+Arial-BoldMT"/>
              </a:rPr>
              <a:t>one</a:t>
            </a:r>
            <a:r>
              <a:rPr dirty="0" sz="1500" spc="41" b="1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2b2b2b"/>
                </a:solidFill>
                <a:latin typeface="MLTGPR+Arial-BoldMT"/>
                <a:cs typeface="MLTGPR+Arial-BoldMT"/>
              </a:rPr>
              <a:t>size</a:t>
            </a:r>
            <a:r>
              <a:rPr dirty="0" sz="1500" spc="40" b="1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2b2b2b"/>
                </a:solidFill>
                <a:latin typeface="MLTGPR+Arial-BoldMT"/>
                <a:cs typeface="MLTGPR+Arial-BoldMT"/>
              </a:rPr>
              <a:t>fits</a:t>
            </a:r>
            <a:r>
              <a:rPr dirty="0" sz="1500" spc="40" b="1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2b2b2b"/>
                </a:solidFill>
                <a:latin typeface="MLTGPR+Arial-BoldMT"/>
                <a:cs typeface="MLTGPR+Arial-BoldMT"/>
              </a:rPr>
              <a:t>all</a:t>
            </a:r>
            <a:r>
              <a:rPr dirty="0" sz="1500" spc="31" b="1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2b2b2b"/>
                </a:solidFill>
                <a:latin typeface="PTPTMF+ArialMT"/>
                <a:cs typeface="PTPTMF+ArialMT"/>
              </a:rPr>
              <a:t>FP&amp;A</a:t>
            </a:r>
            <a:r>
              <a:rPr dirty="0" sz="1500" spc="40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2b2b2b"/>
                </a:solidFill>
                <a:latin typeface="PTPTMF+ArialMT"/>
                <a:cs typeface="PTPTMF+ArialMT"/>
              </a:rPr>
              <a:t>Solutions</a:t>
            </a:r>
          </a:p>
          <a:p>
            <a:pPr marL="407390" marR="0">
              <a:lnSpc>
                <a:spcPts val="1675"/>
              </a:lnSpc>
              <a:spcBef>
                <a:spcPts val="41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PTPTMF+ArialMT"/>
                <a:cs typeface="PTPTMF+ArialMT"/>
              </a:rPr>
              <a:t>Short</a:t>
            </a:r>
            <a:r>
              <a:rPr dirty="0" sz="15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000000"/>
                </a:solidFill>
                <a:latin typeface="PTPTMF+ArialMT"/>
                <a:cs typeface="PTPTMF+ArialMT"/>
              </a:rPr>
              <a:t>implementation</a:t>
            </a:r>
            <a:r>
              <a:rPr dirty="0" sz="15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000000"/>
                </a:solidFill>
                <a:latin typeface="PTPTMF+ArialMT"/>
                <a:cs typeface="PTPTMF+ArialMT"/>
              </a:rPr>
              <a:t>cycles</a:t>
            </a:r>
            <a:r>
              <a:rPr dirty="0" sz="1500" spc="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000000"/>
                </a:solidFill>
                <a:latin typeface="MLTGPR+Arial-BoldMT"/>
                <a:cs typeface="MLTGPR+Arial-BoldMT"/>
              </a:rPr>
              <a:t>(8</a:t>
            </a:r>
            <a:r>
              <a:rPr dirty="0" sz="1500" spc="4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000000"/>
                </a:solidFill>
                <a:latin typeface="MLTGPR+Arial-BoldMT"/>
                <a:cs typeface="MLTGPR+Arial-BoldMT"/>
              </a:rPr>
              <a:t>–</a:t>
            </a:r>
            <a:r>
              <a:rPr dirty="0" sz="1500" spc="4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000000"/>
                </a:solidFill>
                <a:latin typeface="MLTGPR+Arial-BoldMT"/>
                <a:cs typeface="MLTGPR+Arial-BoldMT"/>
              </a:rPr>
              <a:t>16</a:t>
            </a:r>
            <a:r>
              <a:rPr dirty="0" sz="1500" spc="4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000000"/>
                </a:solidFill>
                <a:latin typeface="MLTGPR+Arial-BoldMT"/>
                <a:cs typeface="MLTGPR+Arial-BoldMT"/>
              </a:rPr>
              <a:t>weeks)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85014" y="3770771"/>
            <a:ext cx="7349648" cy="4566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PTPTMF+ArialMT"/>
                <a:cs typeface="PTPTMF+ArialMT"/>
              </a:rPr>
              <a:t>Present</a:t>
            </a:r>
            <a:r>
              <a:rPr dirty="0" sz="15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000000"/>
                </a:solidFill>
                <a:latin typeface="PTPTMF+ArialMT"/>
                <a:cs typeface="PTPTMF+ArialMT"/>
              </a:rPr>
              <a:t>SAC</a:t>
            </a:r>
            <a:r>
              <a:rPr dirty="0" sz="15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000000"/>
                </a:solidFill>
                <a:latin typeface="PTPTMF+ArialMT"/>
                <a:cs typeface="PTPTMF+ArialMT"/>
              </a:rPr>
              <a:t>as</a:t>
            </a:r>
            <a:r>
              <a:rPr dirty="0" sz="15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000000"/>
                </a:solidFill>
                <a:latin typeface="PTPTMF+ArialMT"/>
                <a:cs typeface="PTPTMF+ArialMT"/>
              </a:rPr>
              <a:t>a</a:t>
            </a:r>
            <a:r>
              <a:rPr dirty="0" sz="15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000000"/>
                </a:solidFill>
                <a:latin typeface="PTPTMF+ArialMT"/>
                <a:cs typeface="PTPTMF+ArialMT"/>
              </a:rPr>
              <a:t>planning</a:t>
            </a:r>
            <a:r>
              <a:rPr dirty="0" sz="15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000000"/>
                </a:solidFill>
                <a:latin typeface="PTPTMF+ArialMT"/>
                <a:cs typeface="PTPTMF+ArialMT"/>
              </a:rPr>
              <a:t>and</a:t>
            </a:r>
            <a:r>
              <a:rPr dirty="0" sz="15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000000"/>
                </a:solidFill>
                <a:latin typeface="PTPTMF+ArialMT"/>
                <a:cs typeface="PTPTMF+ArialMT"/>
              </a:rPr>
              <a:t>budgeting</a:t>
            </a:r>
            <a:r>
              <a:rPr dirty="0" sz="15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000000"/>
                </a:solidFill>
                <a:latin typeface="PTPTMF+ArialMT"/>
                <a:cs typeface="PTPTMF+ArialMT"/>
              </a:rPr>
              <a:t>tool</a:t>
            </a:r>
            <a:r>
              <a:rPr dirty="0" sz="15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000000"/>
                </a:solidFill>
                <a:latin typeface="PTPTMF+ArialMT"/>
                <a:cs typeface="PTPTMF+ArialMT"/>
              </a:rPr>
              <a:t>and</a:t>
            </a:r>
            <a:r>
              <a:rPr dirty="0" sz="15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000000"/>
                </a:solidFill>
                <a:latin typeface="PTPTMF+ArialMT"/>
                <a:cs typeface="PTPTMF+ArialMT"/>
              </a:rPr>
              <a:t>business</a:t>
            </a:r>
            <a:r>
              <a:rPr dirty="0" sz="15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000000"/>
                </a:solidFill>
                <a:latin typeface="PTPTMF+ArialMT"/>
                <a:cs typeface="PTPTMF+ArialMT"/>
              </a:rPr>
              <a:t>application</a:t>
            </a:r>
            <a:r>
              <a:rPr dirty="0" sz="15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000000"/>
                </a:solidFill>
                <a:latin typeface="PTPTMF+ArialMT"/>
                <a:cs typeface="PTPTMF+ArialMT"/>
              </a:rPr>
              <a:t>development</a:t>
            </a:r>
          </a:p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PTPTMF+ArialMT"/>
                <a:cs typeface="PTPTMF+ArialMT"/>
              </a:rPr>
              <a:t>tool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285014" y="4615977"/>
            <a:ext cx="7030972" cy="2509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PTPTMF+ArialMT"/>
                <a:cs typeface="PTPTMF+ArialMT"/>
              </a:rPr>
              <a:t>Showcase</a:t>
            </a:r>
            <a:r>
              <a:rPr dirty="0" sz="15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000000"/>
                </a:solidFill>
                <a:latin typeface="PTPTMF+ArialMT"/>
                <a:cs typeface="PTPTMF+ArialMT"/>
              </a:rPr>
              <a:t>SAC</a:t>
            </a:r>
            <a:r>
              <a:rPr dirty="0" sz="15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000000"/>
                </a:solidFill>
                <a:latin typeface="PTPTMF+ArialMT"/>
                <a:cs typeface="PTPTMF+ArialMT"/>
              </a:rPr>
              <a:t>as</a:t>
            </a:r>
            <a:r>
              <a:rPr dirty="0" sz="15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000000"/>
                </a:solidFill>
                <a:latin typeface="PTPTMF+ArialMT"/>
                <a:cs typeface="PTPTMF+ArialMT"/>
              </a:rPr>
              <a:t>a</a:t>
            </a:r>
            <a:r>
              <a:rPr dirty="0" sz="15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000000"/>
                </a:solidFill>
                <a:latin typeface="PTPTMF+ArialMT"/>
                <a:cs typeface="PTPTMF+ArialMT"/>
              </a:rPr>
              <a:t>viable</a:t>
            </a:r>
            <a:r>
              <a:rPr dirty="0" sz="15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000000"/>
                </a:solidFill>
                <a:latin typeface="PTPTMF+ArialMT"/>
                <a:cs typeface="PTPTMF+ArialMT"/>
              </a:rPr>
              <a:t>replacement</a:t>
            </a:r>
            <a:r>
              <a:rPr dirty="0" sz="1500" spc="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000000"/>
                </a:solidFill>
                <a:latin typeface="PTPTMF+ArialMT"/>
                <a:cs typeface="PTPTMF+ArialMT"/>
              </a:rPr>
              <a:t>of</a:t>
            </a:r>
            <a:r>
              <a:rPr dirty="0" sz="1500" spc="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000000"/>
                </a:solidFill>
                <a:latin typeface="PTPTMF+ArialMT"/>
                <a:cs typeface="PTPTMF+ArialMT"/>
              </a:rPr>
              <a:t>Excel</a:t>
            </a:r>
            <a:r>
              <a:rPr dirty="0" sz="15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000000"/>
                </a:solidFill>
                <a:latin typeface="PTPTMF+ArialMT"/>
                <a:cs typeface="PTPTMF+ArialMT"/>
              </a:rPr>
              <a:t>and</a:t>
            </a:r>
            <a:r>
              <a:rPr dirty="0" sz="15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000000"/>
                </a:solidFill>
                <a:latin typeface="PTPTMF+ArialMT"/>
                <a:cs typeface="PTPTMF+ArialMT"/>
              </a:rPr>
              <a:t>other</a:t>
            </a:r>
            <a:r>
              <a:rPr dirty="0" sz="15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000000"/>
                </a:solidFill>
                <a:latin typeface="PTPTMF+ArialMT"/>
                <a:cs typeface="PTPTMF+ArialMT"/>
              </a:rPr>
              <a:t>manual</a:t>
            </a:r>
            <a:r>
              <a:rPr dirty="0" sz="15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000000"/>
                </a:solidFill>
                <a:latin typeface="PTPTMF+ArialMT"/>
                <a:cs typeface="PTPTMF+ArialMT"/>
              </a:rPr>
              <a:t>planning</a:t>
            </a:r>
            <a:r>
              <a:rPr dirty="0" sz="15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000000"/>
                </a:solidFill>
                <a:latin typeface="PTPTMF+ArialMT"/>
                <a:cs typeface="PTPTMF+ArialMT"/>
              </a:rPr>
              <a:t>tools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098723" y="5255914"/>
            <a:ext cx="7569265" cy="4566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2b2b2b"/>
                </a:solidFill>
                <a:latin typeface="PTPTMF+ArialMT"/>
                <a:cs typeface="PTPTMF+ArialMT"/>
              </a:rPr>
              <a:t>In</a:t>
            </a:r>
            <a:r>
              <a:rPr dirty="0" sz="1500" spc="41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2b2b2b"/>
                </a:solidFill>
                <a:latin typeface="PTPTMF+ArialMT"/>
                <a:cs typeface="PTPTMF+ArialMT"/>
              </a:rPr>
              <a:t>advance</a:t>
            </a:r>
            <a:r>
              <a:rPr dirty="0" sz="1500" spc="40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2b2b2b"/>
                </a:solidFill>
                <a:latin typeface="PTPTMF+ArialMT"/>
                <a:cs typeface="PTPTMF+ArialMT"/>
              </a:rPr>
              <a:t>80%</a:t>
            </a:r>
            <a:r>
              <a:rPr dirty="0" sz="1500" spc="31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2b2b2b"/>
                </a:solidFill>
                <a:latin typeface="PTPTMF+ArialMT"/>
                <a:cs typeface="PTPTMF+ArialMT"/>
              </a:rPr>
              <a:t>-</a:t>
            </a:r>
            <a:r>
              <a:rPr dirty="0" sz="1500" spc="40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2b2b2b"/>
                </a:solidFill>
                <a:latin typeface="PTPTMF+ArialMT"/>
                <a:cs typeface="PTPTMF+ArialMT"/>
              </a:rPr>
              <a:t>90%</a:t>
            </a:r>
            <a:r>
              <a:rPr dirty="0" sz="1500" spc="40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2b2b2b"/>
                </a:solidFill>
                <a:latin typeface="PTPTMF+ArialMT"/>
                <a:cs typeface="PTPTMF+ArialMT"/>
              </a:rPr>
              <a:t>of</a:t>
            </a:r>
            <a:r>
              <a:rPr dirty="0" sz="1500" spc="38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2b2b2b"/>
                </a:solidFill>
                <a:latin typeface="PTPTMF+ArialMT"/>
                <a:cs typeface="PTPTMF+ArialMT"/>
              </a:rPr>
              <a:t>standard</a:t>
            </a:r>
            <a:r>
              <a:rPr dirty="0" sz="1500" spc="40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2b2b2b"/>
                </a:solidFill>
                <a:latin typeface="PTPTMF+ArialMT"/>
                <a:cs typeface="PTPTMF+ArialMT"/>
              </a:rPr>
              <a:t>planning</a:t>
            </a:r>
            <a:r>
              <a:rPr dirty="0" sz="1500" spc="40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2b2b2b"/>
                </a:solidFill>
                <a:latin typeface="PTPTMF+ArialMT"/>
                <a:cs typeface="PTPTMF+ArialMT"/>
              </a:rPr>
              <a:t>processes</a:t>
            </a:r>
            <a:r>
              <a:rPr dirty="0" sz="1500" spc="40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2b2b2b"/>
                </a:solidFill>
                <a:latin typeface="PTPTMF+ArialMT"/>
                <a:cs typeface="PTPTMF+ArialMT"/>
              </a:rPr>
              <a:t>to</a:t>
            </a:r>
            <a:r>
              <a:rPr dirty="0" sz="1500" spc="93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2b2b2b"/>
                </a:solidFill>
                <a:latin typeface="MLTGPR+Arial-BoldMT"/>
                <a:cs typeface="MLTGPR+Arial-BoldMT"/>
              </a:rPr>
              <a:t>reduce</a:t>
            </a:r>
            <a:r>
              <a:rPr dirty="0" sz="1500" spc="50" b="1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2b2b2b"/>
                </a:solidFill>
                <a:latin typeface="MLTGPR+Arial-BoldMT"/>
                <a:cs typeface="MLTGPR+Arial-BoldMT"/>
              </a:rPr>
              <a:t>implementation</a:t>
            </a:r>
            <a:r>
              <a:rPr dirty="0" sz="1500" spc="40" b="1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2b2b2b"/>
                </a:solidFill>
                <a:latin typeface="MLTGPR+Arial-BoldMT"/>
                <a:cs typeface="MLTGPR+Arial-BoldMT"/>
              </a:rPr>
              <a:t>cost</a:t>
            </a:r>
          </a:p>
          <a:p>
            <a:pPr marL="0" marR="0">
              <a:lnSpc>
                <a:spcPts val="16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 b="1">
                <a:solidFill>
                  <a:srgbClr val="2b2b2b"/>
                </a:solidFill>
                <a:latin typeface="MLTGPR+Arial-BoldMT"/>
                <a:cs typeface="MLTGPR+Arial-BoldMT"/>
              </a:rPr>
              <a:t>significantly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691333" y="6101592"/>
            <a:ext cx="4924423" cy="2509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2b2b2b"/>
                </a:solidFill>
                <a:latin typeface="PTPTMF+ArialMT"/>
                <a:cs typeface="PTPTMF+ArialMT"/>
              </a:rPr>
              <a:t>SAP</a:t>
            </a:r>
            <a:r>
              <a:rPr dirty="0" sz="1500" spc="40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2b2b2b"/>
                </a:solidFill>
                <a:latin typeface="PTPTMF+ArialMT"/>
                <a:cs typeface="PTPTMF+ArialMT"/>
              </a:rPr>
              <a:t>SAC</a:t>
            </a:r>
            <a:r>
              <a:rPr dirty="0" sz="1500" spc="41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2b2b2b"/>
                </a:solidFill>
                <a:latin typeface="PTPTMF+ArialMT"/>
                <a:cs typeface="PTPTMF+ArialMT"/>
              </a:rPr>
              <a:t>as</a:t>
            </a:r>
            <a:r>
              <a:rPr dirty="0" sz="1500" spc="40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2b2b2b"/>
                </a:solidFill>
                <a:latin typeface="PTPTMF+ArialMT"/>
                <a:cs typeface="PTPTMF+ArialMT"/>
              </a:rPr>
              <a:t>a</a:t>
            </a:r>
            <a:r>
              <a:rPr dirty="0" sz="1500" spc="40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2b2b2b"/>
                </a:solidFill>
                <a:latin typeface="PTPTMF+ArialMT"/>
                <a:cs typeface="PTPTMF+ArialMT"/>
              </a:rPr>
              <a:t>service</a:t>
            </a:r>
            <a:r>
              <a:rPr dirty="0" sz="1500" spc="40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2b2b2b"/>
                </a:solidFill>
                <a:latin typeface="PTPTMF+ArialMT"/>
                <a:cs typeface="PTPTMF+ArialMT"/>
              </a:rPr>
              <a:t>provides</a:t>
            </a:r>
            <a:r>
              <a:rPr dirty="0" sz="1500" spc="40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2b2b2b"/>
                </a:solidFill>
                <a:latin typeface="PTPTMF+ArialMT"/>
                <a:cs typeface="PTPTMF+ArialMT"/>
              </a:rPr>
              <a:t>flexible</a:t>
            </a:r>
            <a:r>
              <a:rPr dirty="0" sz="1500" spc="40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2b2b2b"/>
                </a:solidFill>
                <a:latin typeface="PTPTMF+ArialMT"/>
                <a:cs typeface="PTPTMF+ArialMT"/>
              </a:rPr>
              <a:t>licencing</a:t>
            </a:r>
            <a:r>
              <a:rPr dirty="0" sz="1500" spc="40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2b2b2b"/>
                </a:solidFill>
                <a:latin typeface="PTPTMF+ArialMT"/>
                <a:cs typeface="PTPTMF+ArialMT"/>
              </a:rPr>
              <a:t>options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497310" y="6394371"/>
            <a:ext cx="237157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2b2b2b"/>
                </a:solidFill>
                <a:latin typeface="MLTGPR+Arial-BoldMT"/>
                <a:cs typeface="MLTGPR+Arial-BoldMT"/>
              </a:rP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98348" y="3190220"/>
            <a:ext cx="8657618" cy="10975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162299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ffffff"/>
                </a:solidFill>
                <a:latin typeface="MLTGPR+Arial-BoldMT"/>
                <a:cs typeface="MLTGPR+Arial-BoldMT"/>
              </a:rPr>
              <a:t>Section</a:t>
            </a:r>
            <a:r>
              <a:rPr dirty="0" sz="3600" spc="9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ffffff"/>
                </a:solidFill>
                <a:latin typeface="MLTGPR+Arial-BoldMT"/>
                <a:cs typeface="MLTGPR+Arial-BoldMT"/>
              </a:rPr>
              <a:t>2:</a:t>
            </a:r>
          </a:p>
          <a:p>
            <a:pPr marL="0" marR="0">
              <a:lnSpc>
                <a:spcPts val="4021"/>
              </a:lnSpc>
              <a:spcBef>
                <a:spcPts val="298"/>
              </a:spcBef>
              <a:spcAft>
                <a:spcPts val="0"/>
              </a:spcAft>
            </a:pPr>
            <a:r>
              <a:rPr dirty="0" sz="3600" b="1">
                <a:solidFill>
                  <a:srgbClr val="ffffff"/>
                </a:solidFill>
                <a:latin typeface="MLTGPR+Arial-BoldMT"/>
                <a:cs typeface="MLTGPR+Arial-BoldMT"/>
              </a:rPr>
              <a:t>DEMO</a:t>
            </a:r>
            <a:r>
              <a:rPr dirty="0" sz="3600" spc="9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ffffff"/>
                </a:solidFill>
                <a:latin typeface="MLTGPR+Arial-BoldMT"/>
                <a:cs typeface="MLTGPR+Arial-BoldMT"/>
              </a:rPr>
              <a:t>1</a:t>
            </a:r>
            <a:r>
              <a:rPr dirty="0" sz="3600" spc="1107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ffffff"/>
                </a:solidFill>
                <a:latin typeface="MLTGPR+Arial-BoldMT"/>
                <a:cs typeface="MLTGPR+Arial-BoldMT"/>
              </a:rPr>
              <a:t>-</a:t>
            </a:r>
            <a:r>
              <a:rPr dirty="0" sz="3600" spc="10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ffffff"/>
                </a:solidFill>
                <a:latin typeface="MLTGPR+Arial-BoldMT"/>
                <a:cs typeface="MLTGPR+Arial-BoldMT"/>
              </a:rPr>
              <a:t>Asset</a:t>
            </a:r>
            <a:r>
              <a:rPr dirty="0" sz="3600" spc="9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ffffff"/>
                </a:solidFill>
                <a:latin typeface="MLTGPR+Arial-BoldMT"/>
                <a:cs typeface="MLTGPR+Arial-BoldMT"/>
              </a:rPr>
              <a:t>Management</a:t>
            </a:r>
            <a:r>
              <a:rPr dirty="0" sz="3600" spc="9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ffffff"/>
                </a:solidFill>
                <a:latin typeface="MLTGPR+Arial-BoldMT"/>
                <a:cs typeface="MLTGPR+Arial-BoldMT"/>
              </a:rPr>
              <a:t>Planning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497310" y="6394371"/>
            <a:ext cx="237157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2b2b2b"/>
                </a:solidFill>
                <a:latin typeface="MLTGPR+Arial-BoldMT"/>
                <a:cs typeface="MLTGPR+Arial-BoldMT"/>
              </a:rPr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37331" y="490128"/>
            <a:ext cx="11449398" cy="862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MLTGPR+Arial-BoldMT"/>
                <a:cs typeface="MLTGPR+Arial-BoldMT"/>
              </a:rPr>
              <a:t>Meeting</a:t>
            </a:r>
            <a:r>
              <a:rPr dirty="0" sz="2800" spc="74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MLTGPR+Arial-BoldMT"/>
                <a:cs typeface="MLTGPR+Arial-BoldMT"/>
              </a:rPr>
              <a:t>Business</a:t>
            </a:r>
            <a:r>
              <a:rPr dirty="0" sz="2800" spc="7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MLTGPR+Arial-BoldMT"/>
                <a:cs typeface="MLTGPR+Arial-BoldMT"/>
              </a:rPr>
              <a:t>Needs</a:t>
            </a:r>
            <a:r>
              <a:rPr dirty="0" sz="2800" spc="7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MLTGPR+Arial-BoldMT"/>
                <a:cs typeface="MLTGPR+Arial-BoldMT"/>
              </a:rPr>
              <a:t>With</a:t>
            </a:r>
            <a:r>
              <a:rPr dirty="0" sz="2800" spc="7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MLTGPR+Arial-BoldMT"/>
                <a:cs typeface="MLTGPR+Arial-BoldMT"/>
              </a:rPr>
              <a:t>VIZIO's</a:t>
            </a:r>
            <a:r>
              <a:rPr dirty="0" sz="2800" spc="77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MLTGPR+Arial-BoldMT"/>
                <a:cs typeface="MLTGPR+Arial-BoldMT"/>
              </a:rPr>
              <a:t>Asset</a:t>
            </a:r>
            <a:r>
              <a:rPr dirty="0" sz="2800" spc="7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MLTGPR+Arial-BoldMT"/>
                <a:cs typeface="MLTGPR+Arial-BoldMT"/>
              </a:rPr>
              <a:t>Management</a:t>
            </a:r>
            <a:r>
              <a:rPr dirty="0" sz="2800" spc="76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MLTGPR+Arial-BoldMT"/>
                <a:cs typeface="MLTGPR+Arial-BoldMT"/>
              </a:rPr>
              <a:t>Planning</a:t>
            </a:r>
          </a:p>
          <a:p>
            <a:pPr marL="4678387" marR="0">
              <a:lnSpc>
                <a:spcPts val="3128"/>
              </a:lnSpc>
              <a:spcBef>
                <a:spcPts val="281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MLTGPR+Arial-BoldMT"/>
                <a:cs typeface="MLTGPR+Arial-BoldMT"/>
              </a:rPr>
              <a:t>Accelerator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1952" y="2462072"/>
            <a:ext cx="7439211" cy="24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2b2b2b"/>
                </a:solidFill>
                <a:latin typeface="PTPTMF+ArialMT"/>
                <a:cs typeface="PTPTMF+ArialMT"/>
              </a:rPr>
              <a:t>•</a:t>
            </a:r>
            <a:r>
              <a:rPr dirty="0" sz="1450" spc="1380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VIZIO’s</a:t>
            </a:r>
            <a:r>
              <a:rPr dirty="0" sz="1400" spc="38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planning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solution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makes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the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process</a:t>
            </a:r>
            <a:r>
              <a:rPr dirty="0" sz="1400" spc="-20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2b2b2b"/>
                </a:solidFill>
                <a:latin typeface="MLTGPR+Arial-BoldMT"/>
                <a:cs typeface="MLTGPR+Arial-BoldMT"/>
              </a:rPr>
              <a:t>straightforward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,</a:t>
            </a:r>
            <a:r>
              <a:rPr dirty="0" sz="1400" spc="36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2b2b2b"/>
                </a:solidFill>
                <a:latin typeface="MLTGPR+Arial-BoldMT"/>
                <a:cs typeface="MLTGPR+Arial-BoldMT"/>
              </a:rPr>
              <a:t>logical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,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and</a:t>
            </a:r>
            <a:r>
              <a:rPr dirty="0" sz="1400" spc="2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2b2b2b"/>
                </a:solidFill>
                <a:latin typeface="MLTGPR+Arial-BoldMT"/>
                <a:cs typeface="MLTGPR+Arial-BoldMT"/>
              </a:rPr>
              <a:t>quantifiable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1952" y="2888792"/>
            <a:ext cx="6551949" cy="24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2b2b2b"/>
                </a:solidFill>
                <a:latin typeface="PTPTMF+ArialMT"/>
                <a:cs typeface="PTPTMF+ArialMT"/>
              </a:rPr>
              <a:t>•</a:t>
            </a:r>
            <a:r>
              <a:rPr dirty="0" sz="1450" spc="1380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Our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Asset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Management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Planning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lifecycle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contains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the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following</a:t>
            </a:r>
            <a:r>
              <a:rPr dirty="0" sz="1400" spc="37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b2b2b"/>
                </a:solidFill>
                <a:latin typeface="PTPTMF+ArialMT"/>
                <a:cs typeface="PTPTMF+ArialMT"/>
              </a:rPr>
              <a:t>components: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497310" y="6394371"/>
            <a:ext cx="237157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2b2b2b"/>
                </a:solidFill>
                <a:latin typeface="MLTGPR+Arial-BoldMT"/>
                <a:cs typeface="MLTGPR+Arial-BoldMT"/>
              </a:rPr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2023-03-16T00:08:22-05:00</dcterms:modified>
</cp:coreProperties>
</file>